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Lst>
  <p:notesMasterIdLst>
    <p:notesMasterId r:id="rId49"/>
  </p:notesMasterIdLst>
  <p:sldIdLst>
    <p:sldId id="260" r:id="rId2"/>
    <p:sldId id="261" r:id="rId3"/>
    <p:sldId id="307" r:id="rId4"/>
    <p:sldId id="262" r:id="rId5"/>
    <p:sldId id="305" r:id="rId6"/>
    <p:sldId id="263" r:id="rId7"/>
    <p:sldId id="284" r:id="rId8"/>
    <p:sldId id="280" r:id="rId9"/>
    <p:sldId id="286" r:id="rId10"/>
    <p:sldId id="264" r:id="rId11"/>
    <p:sldId id="309" r:id="rId12"/>
    <p:sldId id="310" r:id="rId13"/>
    <p:sldId id="267" r:id="rId14"/>
    <p:sldId id="272" r:id="rId15"/>
    <p:sldId id="311" r:id="rId16"/>
    <p:sldId id="312" r:id="rId17"/>
    <p:sldId id="314" r:id="rId18"/>
    <p:sldId id="345" r:id="rId19"/>
    <p:sldId id="320" r:id="rId20"/>
    <p:sldId id="315" r:id="rId21"/>
    <p:sldId id="318" r:id="rId22"/>
    <p:sldId id="319" r:id="rId23"/>
    <p:sldId id="321" r:id="rId24"/>
    <p:sldId id="273" r:id="rId25"/>
    <p:sldId id="282" r:id="rId26"/>
    <p:sldId id="283" r:id="rId27"/>
    <p:sldId id="354" r:id="rId28"/>
    <p:sldId id="322" r:id="rId29"/>
    <p:sldId id="323" r:id="rId30"/>
    <p:sldId id="326" r:id="rId31"/>
    <p:sldId id="327" r:id="rId32"/>
    <p:sldId id="328" r:id="rId33"/>
    <p:sldId id="348" r:id="rId34"/>
    <p:sldId id="349" r:id="rId35"/>
    <p:sldId id="355" r:id="rId36"/>
    <p:sldId id="352" r:id="rId37"/>
    <p:sldId id="353" r:id="rId38"/>
    <p:sldId id="329" r:id="rId39"/>
    <p:sldId id="330" r:id="rId40"/>
    <p:sldId id="347" r:id="rId41"/>
    <p:sldId id="332" r:id="rId42"/>
    <p:sldId id="333" r:id="rId43"/>
    <p:sldId id="334" r:id="rId44"/>
    <p:sldId id="335" r:id="rId45"/>
    <p:sldId id="336" r:id="rId46"/>
    <p:sldId id="343" r:id="rId47"/>
    <p:sldId id="344"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9" d="100"/>
          <a:sy n="79" d="100"/>
        </p:scale>
        <p:origin x="-129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5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A062D0-00DC-42F9-9F12-5814FC751DE4}" type="datetimeFigureOut">
              <a:rPr lang="en-US" smtClean="0"/>
              <a:pPr/>
              <a:t>5/27/2007</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ED0228-6EAC-44A7-9107-2967E1121531}"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7F37D487-EA26-4C39-9F46-176E7A62B142}" type="datetime8">
              <a:rPr lang="en-US"/>
              <a:pPr/>
              <a:t>5/27/2007 10:37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3E21CBD8-585B-4466-9C63-5A10457AE4B1}" type="slidenum">
              <a:rPr lang="en-US"/>
              <a:pPr/>
              <a:t>1</a:t>
            </a:fld>
            <a:endParaRPr lang="en-US"/>
          </a:p>
        </p:txBody>
      </p:sp>
      <p:sp>
        <p:nvSpPr>
          <p:cNvPr id="543746" name="Rectangle 2"/>
          <p:cNvSpPr>
            <a:spLocks noGrp="1" noRot="1" noChangeAspect="1" noChangeArrowheads="1" noTextEdit="1"/>
          </p:cNvSpPr>
          <p:nvPr>
            <p:ph type="sldImg"/>
          </p:nvPr>
        </p:nvSpPr>
        <p:spPr>
          <a:ln/>
        </p:spPr>
      </p:sp>
      <p:sp>
        <p:nvSpPr>
          <p:cNvPr id="543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dt" idx="1"/>
          </p:nvPr>
        </p:nvSpPr>
        <p:spPr>
          <a:ln/>
        </p:spPr>
        <p:txBody>
          <a:bodyPr/>
          <a:lstStyle/>
          <a:p>
            <a:fld id="{EBB561F1-42E9-48F4-AF7E-840636DC835F}" type="datetime8">
              <a:rPr lang="en-US"/>
              <a:pPr/>
              <a:t>5/27/2007 10:38 AM</a:t>
            </a:fld>
            <a:endParaRPr lang="en-US"/>
          </a:p>
        </p:txBody>
      </p:sp>
      <p:sp>
        <p:nvSpPr>
          <p:cNvPr id="12"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3" name="Rectangle 7"/>
          <p:cNvSpPr>
            <a:spLocks noGrp="1" noChangeArrowheads="1"/>
          </p:cNvSpPr>
          <p:nvPr>
            <p:ph type="sldNum" sz="quarter" idx="5"/>
          </p:nvPr>
        </p:nvSpPr>
        <p:spPr>
          <a:ln/>
        </p:spPr>
        <p:txBody>
          <a:bodyPr/>
          <a:lstStyle/>
          <a:p>
            <a:fld id="{119BF1F4-56B1-408C-9367-FC03515E521F}" type="slidenum">
              <a:rPr lang="en-US"/>
              <a:pPr/>
              <a:t>10</a:t>
            </a:fld>
            <a:endParaRPr lang="en-US"/>
          </a:p>
        </p:txBody>
      </p:sp>
      <p:sp>
        <p:nvSpPr>
          <p:cNvPr id="7" name="Rectangle 6"/>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E1270CFC-5214-47BE-9DC7-0DF5923647E3}"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8" name="Rectangle 7"/>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40467392-00A3-4163-80CD-0FD9F5090570}" type="slidenum">
              <a:rPr lang="en-US" sz="1200">
                <a:latin typeface="Times New Roman" pitchFamily="18" charset="0"/>
              </a:rPr>
              <a:pPr algn="r" eaLnBrk="1" hangingPunct="1"/>
              <a:t>10</a:t>
            </a:fld>
            <a:endParaRPr lang="en-US" sz="1200">
              <a:latin typeface="Times New Roman" pitchFamily="18" charset="0"/>
            </a:endParaRPr>
          </a:p>
        </p:txBody>
      </p:sp>
      <p:sp>
        <p:nvSpPr>
          <p:cNvPr id="9" name="Rectangle 8"/>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481285" name="Rectangle 2"/>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481286" name="Rectangle 3"/>
          <p:cNvSpPr>
            <a:spLocks noGrp="1" noChangeArrowheads="1"/>
          </p:cNvSpPr>
          <p:nvPr>
            <p:ph type="body" idx="1"/>
          </p:nvPr>
        </p:nvSpPr>
        <p:spPr>
          <a:ln/>
        </p:spPr>
        <p:txBody>
          <a:bodyPr lIns="91806" tIns="45903" rIns="91806" bIns="45903"/>
          <a:lstStyle/>
          <a:p>
            <a:endParaRPr lang="en-US"/>
          </a:p>
        </p:txBody>
      </p:sp>
      <p:sp>
        <p:nvSpPr>
          <p:cNvPr id="31" name="Rectangle 3"/>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algn="r" defTabSz="885825" eaLnBrk="1" hangingPunct="1"/>
            <a:fld id="{2FBB9D89-E730-4A2D-9FAC-5484F90988BC}" type="datetime8">
              <a:rPr lang="en-US" sz="1200">
                <a:latin typeface="Times New Roman" pitchFamily="18" charset="0"/>
              </a:rPr>
              <a:pPr algn="r" defTabSz="885825" eaLnBrk="1" hangingPunct="1"/>
              <a:t>5/27/2007 10:38 AM</a:t>
            </a:fld>
            <a:endParaRPr lang="en-US" sz="1200">
              <a:latin typeface="Times New Roman" pitchFamily="18" charset="0"/>
            </a:endParaRPr>
          </a:p>
        </p:txBody>
      </p:sp>
      <p:sp>
        <p:nvSpPr>
          <p:cNvPr id="16" name="Rectangle 7"/>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algn="r" defTabSz="885825" eaLnBrk="1" hangingPunct="1"/>
            <a:fld id="{D394D5D0-63CF-4FF3-83CA-3F32593AA632}" type="slidenum">
              <a:rPr lang="en-US" sz="1200">
                <a:latin typeface="Times New Roman" pitchFamily="18" charset="0"/>
              </a:rPr>
              <a:pPr algn="r" defTabSz="885825" eaLnBrk="1" hangingPunct="1"/>
              <a:t>10</a:t>
            </a:fld>
            <a:endParaRPr lang="en-US" sz="1200">
              <a:latin typeface="Times New Roman" pitchFamily="18" charset="0"/>
            </a:endParaRPr>
          </a:p>
        </p:txBody>
      </p:sp>
      <p:sp>
        <p:nvSpPr>
          <p:cNvPr id="21" name="Rectangle 6"/>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20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dt" idx="1"/>
          </p:nvPr>
        </p:nvSpPr>
        <p:spPr>
          <a:ln/>
        </p:spPr>
        <p:txBody>
          <a:bodyPr/>
          <a:lstStyle/>
          <a:p>
            <a:fld id="{6A9A2D11-345F-4B5F-BDB3-889349FB4AF1}" type="datetime8">
              <a:rPr lang="en-US"/>
              <a:pPr/>
              <a:t>5/27/2007 10:38 AM</a:t>
            </a:fld>
            <a:endParaRPr lang="en-US"/>
          </a:p>
        </p:txBody>
      </p:sp>
      <p:sp>
        <p:nvSpPr>
          <p:cNvPr id="7"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8" name="Rectangle 7"/>
          <p:cNvSpPr>
            <a:spLocks noGrp="1" noChangeArrowheads="1"/>
          </p:cNvSpPr>
          <p:nvPr>
            <p:ph type="sldNum" sz="quarter" idx="5"/>
          </p:nvPr>
        </p:nvSpPr>
        <p:spPr>
          <a:ln/>
        </p:spPr>
        <p:txBody>
          <a:bodyPr/>
          <a:lstStyle/>
          <a:p>
            <a:fld id="{5FAB177E-4ED6-4C1B-996F-1C3315161968}" type="slidenum">
              <a:rPr lang="en-US"/>
              <a:pPr/>
              <a:t>11</a:t>
            </a:fld>
            <a:endParaRPr lang="en-US"/>
          </a:p>
        </p:txBody>
      </p:sp>
      <p:sp>
        <p:nvSpPr>
          <p:cNvPr id="519170" name="Rectangle 2"/>
          <p:cNvSpPr>
            <a:spLocks noGrp="1" noRot="1" noChangeAspect="1" noChangeArrowheads="1" noTextEdit="1"/>
          </p:cNvSpPr>
          <p:nvPr>
            <p:ph type="sldImg"/>
          </p:nvPr>
        </p:nvSpPr>
        <p:spPr>
          <a:noFill/>
          <a:ln cap="flat" algn="ctr">
            <a:headEnd type="none" w="med" len="med"/>
            <a:tailEnd type="none" w="med" len="med"/>
          </a:ln>
        </p:spPr>
      </p:sp>
      <p:sp>
        <p:nvSpPr>
          <p:cNvPr id="519171" name="Rectangle 3"/>
          <p:cNvSpPr>
            <a:spLocks noGrp="1" noChangeArrowheads="1"/>
          </p:cNvSpPr>
          <p:nvPr>
            <p:ph type="body" idx="1"/>
          </p:nvPr>
        </p:nvSpPr>
        <p:spPr>
          <a:noFill/>
          <a:ln/>
        </p:spPr>
        <p:txBody>
          <a:bodyPr/>
          <a:lstStyle/>
          <a:p>
            <a:endParaRPr lang="en-US" dirty="0"/>
          </a:p>
        </p:txBody>
      </p:sp>
      <p:sp>
        <p:nvSpPr>
          <p:cNvPr id="519172" name="Rectangle 7"/>
          <p:cNvSpPr>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hangingPunct="1"/>
            <a:fld id="{87275270-0694-40C2-949C-925D3CA7ED57}" type="slidenum">
              <a:rPr lang="en-US" sz="1200">
                <a:latin typeface="Arial" charset="0"/>
                <a:cs typeface="Arial" charset="0"/>
              </a:rPr>
              <a:pPr algn="r" hangingPunct="1"/>
              <a:t>11</a:t>
            </a:fld>
            <a:endParaRPr lang="en-US" sz="120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dt" idx="1"/>
          </p:nvPr>
        </p:nvSpPr>
        <p:spPr>
          <a:ln/>
        </p:spPr>
        <p:txBody>
          <a:bodyPr/>
          <a:lstStyle/>
          <a:p>
            <a:fld id="{5361B4C7-3D4B-414A-B5D6-2717341BD05D}" type="datetime8">
              <a:rPr lang="en-US"/>
              <a:pPr/>
              <a:t>5/27/2007 10:38 AM</a:t>
            </a:fld>
            <a:endParaRPr lang="en-US"/>
          </a:p>
        </p:txBody>
      </p:sp>
      <p:sp>
        <p:nvSpPr>
          <p:cNvPr id="7"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8" name="Rectangle 7"/>
          <p:cNvSpPr>
            <a:spLocks noGrp="1" noChangeArrowheads="1"/>
          </p:cNvSpPr>
          <p:nvPr>
            <p:ph type="sldNum" sz="quarter" idx="5"/>
          </p:nvPr>
        </p:nvSpPr>
        <p:spPr>
          <a:ln/>
        </p:spPr>
        <p:txBody>
          <a:bodyPr/>
          <a:lstStyle/>
          <a:p>
            <a:fld id="{B408E0CD-5E79-44B3-A203-35A454EB006A}" type="slidenum">
              <a:rPr lang="en-US"/>
              <a:pPr/>
              <a:t>12</a:t>
            </a:fld>
            <a:endParaRPr lang="en-US"/>
          </a:p>
        </p:txBody>
      </p:sp>
      <p:sp>
        <p:nvSpPr>
          <p:cNvPr id="521218" name="Rectangle 2"/>
          <p:cNvSpPr>
            <a:spLocks noGrp="1" noRot="1" noChangeAspect="1" noChangeArrowheads="1" noTextEdit="1"/>
          </p:cNvSpPr>
          <p:nvPr>
            <p:ph type="sldImg"/>
          </p:nvPr>
        </p:nvSpPr>
        <p:spPr>
          <a:noFill/>
          <a:ln cap="flat" algn="ctr">
            <a:headEnd type="none" w="med" len="med"/>
            <a:tailEnd type="none" w="med" len="med"/>
          </a:ln>
        </p:spPr>
      </p:sp>
      <p:sp>
        <p:nvSpPr>
          <p:cNvPr id="521219" name="Rectangle 3"/>
          <p:cNvSpPr>
            <a:spLocks noGrp="1" noChangeArrowheads="1"/>
          </p:cNvSpPr>
          <p:nvPr>
            <p:ph type="body" idx="1"/>
          </p:nvPr>
        </p:nvSpPr>
        <p:spPr>
          <a:ln/>
        </p:spPr>
        <p:txBody>
          <a:bodyPr/>
          <a:lstStyle/>
          <a:p>
            <a:endParaRPr lang="en-US"/>
          </a:p>
        </p:txBody>
      </p:sp>
      <p:sp>
        <p:nvSpPr>
          <p:cNvPr id="521220" name="Rectangle 7"/>
          <p:cNvSpPr>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hangingPunct="1"/>
            <a:fld id="{2A7C9B80-CD70-4D39-A814-5CBC7FDAAA36}" type="slidenum">
              <a:rPr lang="en-US" sz="1200">
                <a:latin typeface="Arial" charset="0"/>
                <a:cs typeface="Arial" charset="0"/>
              </a:rPr>
              <a:pPr algn="r" hangingPunct="1"/>
              <a:t>12</a:t>
            </a:fld>
            <a:endParaRPr lang="en-US" sz="120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6D5EF3B-08CE-41B6-A719-CC6985F53699}"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7F373F3D-14C4-4640-B356-70EBAABCE9BC}" type="slidenum">
              <a:rPr lang="en-US"/>
              <a:pPr/>
              <a:t>13</a:t>
            </a:fld>
            <a:endParaRPr lang="en-US"/>
          </a:p>
        </p:txBody>
      </p:sp>
      <p:sp>
        <p:nvSpPr>
          <p:cNvPr id="487426" name="Rectangle 2"/>
          <p:cNvSpPr>
            <a:spLocks noGrp="1" noRot="1" noChangeAspect="1" noChangeArrowheads="1" noTextEdit="1"/>
          </p:cNvSpPr>
          <p:nvPr>
            <p:ph type="sldImg"/>
          </p:nvPr>
        </p:nvSpPr>
        <p:spPr>
          <a:ln/>
        </p:spPr>
      </p:sp>
      <p:sp>
        <p:nvSpPr>
          <p:cNvPr id="487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dt" idx="1"/>
          </p:nvPr>
        </p:nvSpPr>
        <p:spPr>
          <a:ln/>
        </p:spPr>
        <p:txBody>
          <a:bodyPr/>
          <a:lstStyle/>
          <a:p>
            <a:fld id="{E9A86462-5360-4DE9-AD98-7B6AE6A8A7E5}" type="datetime8">
              <a:rPr lang="en-US"/>
              <a:pPr/>
              <a:t>5/27/2007 10:38 AM</a:t>
            </a:fld>
            <a:endParaRPr lang="en-US"/>
          </a:p>
        </p:txBody>
      </p:sp>
      <p:sp>
        <p:nvSpPr>
          <p:cNvPr id="13"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4" name="Rectangle 7"/>
          <p:cNvSpPr>
            <a:spLocks noGrp="1" noChangeArrowheads="1"/>
          </p:cNvSpPr>
          <p:nvPr>
            <p:ph type="sldNum" sz="quarter" idx="5"/>
          </p:nvPr>
        </p:nvSpPr>
        <p:spPr>
          <a:ln/>
        </p:spPr>
        <p:txBody>
          <a:bodyPr/>
          <a:lstStyle/>
          <a:p>
            <a:fld id="{A9130B2A-DE10-482A-BEF3-95E6DF609D7E}" type="slidenum">
              <a:rPr lang="en-US"/>
              <a:pPr/>
              <a:t>14</a:t>
            </a:fld>
            <a:endParaRPr lang="en-US"/>
          </a:p>
        </p:txBody>
      </p:sp>
      <p:sp>
        <p:nvSpPr>
          <p:cNvPr id="8" name="Rectangle 7"/>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D3E05B92-33EA-4A97-B56F-6B4C397D4D09}"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9" name="Rectangle 8"/>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12738E4B-B383-4990-B58A-744901BA062C}" type="slidenum">
              <a:rPr lang="en-US" sz="1200">
                <a:latin typeface="Times New Roman" pitchFamily="18" charset="0"/>
              </a:rPr>
              <a:pPr algn="r" eaLnBrk="1" hangingPunct="1"/>
              <a:t>14</a:t>
            </a:fld>
            <a:endParaRPr lang="en-US" sz="1200">
              <a:latin typeface="Times New Roman" pitchFamily="18" charset="0"/>
            </a:endParaRPr>
          </a:p>
        </p:txBody>
      </p:sp>
      <p:sp>
        <p:nvSpPr>
          <p:cNvPr id="10" name="Rectangle 9"/>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613381" name="Rectangle 8"/>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613382" name="Rectangle 11"/>
          <p:cNvSpPr>
            <a:spLocks noGrp="1" noChangeArrowheads="1"/>
          </p:cNvSpPr>
          <p:nvPr>
            <p:ph type="body" idx="1"/>
          </p:nvPr>
        </p:nvSpPr>
        <p:spPr>
          <a:ln/>
        </p:spPr>
        <p:txBody>
          <a:bodyPr lIns="91435" tIns="45718" rIns="91435" bIns="45718"/>
          <a:lstStyle/>
          <a:p>
            <a:endParaRPr lang="en-US"/>
          </a:p>
        </p:txBody>
      </p:sp>
      <p:sp>
        <p:nvSpPr>
          <p:cNvPr id="23" name="Rectangle 10"/>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defTabSz="885825" eaLnBrk="1" hangingPunct="1"/>
            <a:fld id="{3FF00FD3-88A6-403E-9BF9-9A1272DADF86}" type="datetime8">
              <a:rPr lang="en-US" sz="1200">
                <a:latin typeface="Times New Roman" pitchFamily="18" charset="0"/>
              </a:rPr>
              <a:pPr defTabSz="885825" eaLnBrk="1" hangingPunct="1"/>
              <a:t>5/27/2007 10:38 AM</a:t>
            </a:fld>
            <a:endParaRPr kumimoji="1" lang="en-US" sz="1700">
              <a:latin typeface="Arial" charset="0"/>
            </a:endParaRPr>
          </a:p>
        </p:txBody>
      </p:sp>
      <p:sp>
        <p:nvSpPr>
          <p:cNvPr id="22" name="Rectangle 31"/>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700">
              <a:latin typeface="Arial" charset="0"/>
            </a:endParaRPr>
          </a:p>
        </p:txBody>
      </p:sp>
      <p:sp>
        <p:nvSpPr>
          <p:cNvPr id="28" name="Rectangle 16"/>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defTabSz="885825" eaLnBrk="1" hangingPunct="1"/>
            <a:fld id="{87A404AB-2788-42C6-AF2E-2397DFE98B89}" type="slidenum">
              <a:rPr lang="en-US" sz="1200">
                <a:latin typeface="Times New Roman" pitchFamily="18" charset="0"/>
              </a:rPr>
              <a:pPr defTabSz="885825" eaLnBrk="1" hangingPunct="1"/>
              <a:t>14</a:t>
            </a:fld>
            <a:endParaRPr kumimoji="1" lang="en-US" sz="1700">
              <a:latin typeface="Arial" charset="0"/>
            </a:endParaRPr>
          </a:p>
        </p:txBody>
      </p:sp>
      <p:sp>
        <p:nvSpPr>
          <p:cNvPr id="613386" name="Rectangle 20"/>
          <p:cNvSpPr>
            <a:spLocks noChangeArrowheads="1"/>
          </p:cNvSpPr>
          <p:nvPr/>
        </p:nvSpPr>
        <p:spPr bwMode="auto">
          <a:xfrm>
            <a:off x="0" y="0"/>
            <a:ext cx="2971800" cy="457200"/>
          </a:xfrm>
          <a:prstGeom prst="rect">
            <a:avLst/>
          </a:prstGeom>
          <a:noFill/>
          <a:ln w="9525">
            <a:noFill/>
            <a:miter lim="800000"/>
            <a:headEnd/>
            <a:tailEnd/>
          </a:ln>
        </p:spPr>
        <p:txBody>
          <a:bodyPr lIns="91806" tIns="45903" rIns="91806" bIns="45903"/>
          <a:lstStyle/>
          <a:p>
            <a:pPr defTabSz="885825" eaLnBrk="1" hangingPunct="1"/>
            <a:endParaRPr lang="en-US" sz="170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8DDC1CC9-9814-4DA3-9138-4F531A088C14}"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BE917A0E-235D-4041-951C-E682158EC2ED}" type="slidenum">
              <a:rPr lang="en-US"/>
              <a:pPr/>
              <a:t>17</a:t>
            </a:fld>
            <a:endParaRPr lang="en-US"/>
          </a:p>
        </p:txBody>
      </p:sp>
      <p:sp>
        <p:nvSpPr>
          <p:cNvPr id="557058" name="Rectangle 2"/>
          <p:cNvSpPr>
            <a:spLocks noGrp="1" noRot="1" noChangeAspect="1" noChangeArrowheads="1" noTextEdit="1"/>
          </p:cNvSpPr>
          <p:nvPr>
            <p:ph type="sldImg"/>
          </p:nvPr>
        </p:nvSpPr>
        <p:spPr>
          <a:ln/>
        </p:spPr>
      </p:sp>
      <p:sp>
        <p:nvSpPr>
          <p:cNvPr id="557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2DED0228-6EAC-44A7-9107-2967E1121531}" type="slidenum">
              <a:rPr lang="en-CA" smtClean="0"/>
              <a:pPr/>
              <a:t>18</a:t>
            </a:fld>
            <a:endParaRPr lang="en-CA"/>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dt" idx="1"/>
          </p:nvPr>
        </p:nvSpPr>
        <p:spPr>
          <a:ln/>
        </p:spPr>
        <p:txBody>
          <a:bodyPr/>
          <a:lstStyle/>
          <a:p>
            <a:fld id="{7A63FC3E-683A-496C-9D83-8C7F07338EB8}" type="datetime8">
              <a:rPr lang="en-US"/>
              <a:pPr/>
              <a:t>5/27/2007 10:38 AM</a:t>
            </a:fld>
            <a:endParaRPr lang="en-US"/>
          </a:p>
        </p:txBody>
      </p:sp>
      <p:sp>
        <p:nvSpPr>
          <p:cNvPr id="12"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3" name="Rectangle 7"/>
          <p:cNvSpPr>
            <a:spLocks noGrp="1" noChangeArrowheads="1"/>
          </p:cNvSpPr>
          <p:nvPr>
            <p:ph type="sldNum" sz="quarter" idx="5"/>
          </p:nvPr>
        </p:nvSpPr>
        <p:spPr>
          <a:ln/>
        </p:spPr>
        <p:txBody>
          <a:bodyPr/>
          <a:lstStyle/>
          <a:p>
            <a:fld id="{A045D4FB-15A9-4C90-BB93-2C4D2FFC91F0}" type="slidenum">
              <a:rPr lang="en-US"/>
              <a:pPr/>
              <a:t>2</a:t>
            </a:fld>
            <a:endParaRPr lang="en-US"/>
          </a:p>
        </p:txBody>
      </p:sp>
      <p:sp>
        <p:nvSpPr>
          <p:cNvPr id="7" name="Rectangle 6"/>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6B6D9B82-FE3E-4177-8B98-A6A5E61C6D22}"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8" name="Rectangle 7"/>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CC2DD432-69AA-4BFC-8163-54910C5DEEED}" type="slidenum">
              <a:rPr lang="en-US" sz="1200">
                <a:latin typeface="Times New Roman" pitchFamily="18" charset="0"/>
              </a:rPr>
              <a:pPr algn="r" eaLnBrk="1" hangingPunct="1"/>
              <a:t>2</a:t>
            </a:fld>
            <a:endParaRPr lang="en-US" sz="1200">
              <a:latin typeface="Times New Roman" pitchFamily="18" charset="0"/>
            </a:endParaRPr>
          </a:p>
        </p:txBody>
      </p:sp>
      <p:sp>
        <p:nvSpPr>
          <p:cNvPr id="9" name="Rectangle 8"/>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475141" name="Rectangle 2"/>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475142" name="Rectangle 3"/>
          <p:cNvSpPr>
            <a:spLocks noGrp="1" noChangeArrowheads="1"/>
          </p:cNvSpPr>
          <p:nvPr>
            <p:ph type="body" idx="1"/>
          </p:nvPr>
        </p:nvSpPr>
        <p:spPr>
          <a:ln/>
        </p:spPr>
        <p:txBody>
          <a:bodyPr lIns="91806" tIns="45903" rIns="91806" bIns="45903"/>
          <a:lstStyle/>
          <a:p>
            <a:endParaRPr lang="en-US"/>
          </a:p>
        </p:txBody>
      </p:sp>
      <p:sp>
        <p:nvSpPr>
          <p:cNvPr id="4" name="Rectangle 3"/>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algn="r" defTabSz="885825" eaLnBrk="1" hangingPunct="1"/>
            <a:fld id="{22E2802A-1549-46A9-BA73-63941DA031D9}" type="datetime8">
              <a:rPr lang="en-US" sz="1200">
                <a:latin typeface="Times New Roman" pitchFamily="18" charset="0"/>
              </a:rPr>
              <a:pPr algn="r" defTabSz="885825" eaLnBrk="1" hangingPunct="1"/>
              <a:t>5/27/2007 10:38 AM</a:t>
            </a:fld>
            <a:endParaRPr lang="en-US" sz="1200">
              <a:latin typeface="Times New Roman" pitchFamily="18" charset="0"/>
            </a:endParaRPr>
          </a:p>
        </p:txBody>
      </p:sp>
      <p:sp>
        <p:nvSpPr>
          <p:cNvPr id="28" name="Rectangle 7"/>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algn="r" defTabSz="885825" eaLnBrk="1" hangingPunct="1"/>
            <a:fld id="{784D893D-FDC3-44EA-80ED-F994CF8B1F32}" type="slidenum">
              <a:rPr lang="en-US" sz="1200">
                <a:latin typeface="Times New Roman" pitchFamily="18" charset="0"/>
              </a:rPr>
              <a:pPr algn="r" defTabSz="885825" eaLnBrk="1" hangingPunct="1"/>
              <a:t>2</a:t>
            </a:fld>
            <a:endParaRPr lang="en-US" sz="1200">
              <a:latin typeface="Times New Roman" pitchFamily="18" charset="0"/>
            </a:endParaRPr>
          </a:p>
        </p:txBody>
      </p:sp>
      <p:sp>
        <p:nvSpPr>
          <p:cNvPr id="30" name="Rectangle 6"/>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200">
              <a:latin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5BAACE71-B6B1-4CF7-9A9A-C1CAFA87594B}"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4440A9C9-F1FE-42DC-8C31-60D8625CE109}" type="slidenum">
              <a:rPr lang="en-US"/>
              <a:pPr/>
              <a:t>20</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B335125C-EE2F-4BB7-8F8E-888085C98917}" type="datetime8">
              <a:rPr lang="en-US"/>
              <a:pPr/>
              <a:t>5/27/2007 11:15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C5951C3F-0BFB-4F88-9662-A90D759C201C}" type="slidenum">
              <a:rPr lang="en-US"/>
              <a:pPr/>
              <a:t>23</a:t>
            </a:fld>
            <a:endParaRPr lang="en-US"/>
          </a:p>
        </p:txBody>
      </p:sp>
      <p:sp>
        <p:nvSpPr>
          <p:cNvPr id="638978" name="Rectangle 2"/>
          <p:cNvSpPr>
            <a:spLocks noGrp="1" noRot="1" noChangeAspect="1" noChangeArrowheads="1" noTextEdit="1"/>
          </p:cNvSpPr>
          <p:nvPr>
            <p:ph type="sldImg"/>
          </p:nvPr>
        </p:nvSpPr>
        <p:spPr>
          <a:ln/>
        </p:spPr>
      </p:sp>
      <p:sp>
        <p:nvSpPr>
          <p:cNvPr id="638979" name="Rectangle 3"/>
          <p:cNvSpPr>
            <a:spLocks noGrp="1" noChangeArrowheads="1"/>
          </p:cNvSpPr>
          <p:nvPr>
            <p:ph type="body" idx="1"/>
          </p:nvPr>
        </p:nvSpPr>
        <p:spPr/>
        <p:txBody>
          <a:bodyPr/>
          <a:lstStyle/>
          <a:p>
            <a:r>
              <a:rPr lang="en-US"/>
              <a:t>http://support.microsoft.com/?kbid=921337</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40F49083-DC1F-4C00-BDB9-866501C5A247}"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893E60ED-007F-4ADF-B138-B2084225C08F}" type="slidenum">
              <a:rPr lang="en-US"/>
              <a:pPr/>
              <a:t>24</a:t>
            </a:fld>
            <a:endParaRPr lang="en-US"/>
          </a:p>
        </p:txBody>
      </p:sp>
      <p:sp>
        <p:nvSpPr>
          <p:cNvPr id="497666" name="Rectangle 2"/>
          <p:cNvSpPr>
            <a:spLocks noGrp="1" noRot="1" noChangeAspect="1" noChangeArrowheads="1" noTextEdit="1"/>
          </p:cNvSpPr>
          <p:nvPr>
            <p:ph type="sldImg"/>
          </p:nvPr>
        </p:nvSpPr>
        <p:spPr>
          <a:ln/>
        </p:spPr>
      </p:sp>
      <p:sp>
        <p:nvSpPr>
          <p:cNvPr id="497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dt" idx="1"/>
          </p:nvPr>
        </p:nvSpPr>
        <p:spPr>
          <a:ln/>
        </p:spPr>
        <p:txBody>
          <a:bodyPr/>
          <a:lstStyle/>
          <a:p>
            <a:fld id="{3686F8C8-94B4-49F9-8127-053418A9F2EA}" type="datetime8">
              <a:rPr lang="en-US"/>
              <a:pPr/>
              <a:t>5/27/2007 10:38 AM</a:t>
            </a:fld>
            <a:endParaRPr lang="en-US"/>
          </a:p>
        </p:txBody>
      </p:sp>
      <p:sp>
        <p:nvSpPr>
          <p:cNvPr id="14"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5" name="Rectangle 7"/>
          <p:cNvSpPr>
            <a:spLocks noGrp="1" noChangeArrowheads="1"/>
          </p:cNvSpPr>
          <p:nvPr>
            <p:ph type="sldNum" sz="quarter" idx="5"/>
          </p:nvPr>
        </p:nvSpPr>
        <p:spPr>
          <a:ln/>
        </p:spPr>
        <p:txBody>
          <a:bodyPr/>
          <a:lstStyle/>
          <a:p>
            <a:fld id="{25729BB8-888A-410D-A2F3-7DD15A013BFA}" type="slidenum">
              <a:rPr lang="en-US"/>
              <a:pPr/>
              <a:t>25</a:t>
            </a:fld>
            <a:endParaRPr lang="en-US"/>
          </a:p>
        </p:txBody>
      </p:sp>
      <p:sp>
        <p:nvSpPr>
          <p:cNvPr id="7" name="Rectangle 6"/>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7D6B2F59-1A21-4928-9167-74D4C57F3B3D}"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8" name="Rectangle 7"/>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C4FC3615-92E3-4891-B005-858A2A153D9A}" type="slidenum">
              <a:rPr lang="en-US" sz="1200">
                <a:latin typeface="Times New Roman" pitchFamily="18" charset="0"/>
              </a:rPr>
              <a:pPr algn="r" eaLnBrk="1" hangingPunct="1"/>
              <a:t>25</a:t>
            </a:fld>
            <a:endParaRPr lang="en-US" sz="1200">
              <a:latin typeface="Times New Roman" pitchFamily="18" charset="0"/>
            </a:endParaRPr>
          </a:p>
        </p:txBody>
      </p:sp>
      <p:sp>
        <p:nvSpPr>
          <p:cNvPr id="10" name="Rectangle 9"/>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516101" name="Rectangle 2"/>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516102" name="Rectangle 3"/>
          <p:cNvSpPr>
            <a:spLocks noGrp="1" noChangeArrowheads="1"/>
          </p:cNvSpPr>
          <p:nvPr>
            <p:ph type="body" idx="1"/>
          </p:nvPr>
        </p:nvSpPr>
        <p:spPr>
          <a:ln/>
        </p:spPr>
        <p:txBody>
          <a:bodyPr lIns="91806" tIns="45903" rIns="91806" bIns="45903"/>
          <a:lstStyle/>
          <a:p>
            <a:endParaRPr lang="en-US"/>
          </a:p>
        </p:txBody>
      </p:sp>
      <p:sp>
        <p:nvSpPr>
          <p:cNvPr id="20" name="Rectangle 3"/>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algn="r" defTabSz="885825" eaLnBrk="1" hangingPunct="1"/>
            <a:fld id="{6C7DDF10-8230-438C-9B5A-959862517EBD}" type="datetime8">
              <a:rPr lang="en-US" sz="1200">
                <a:latin typeface="Times New Roman" pitchFamily="18" charset="0"/>
              </a:rPr>
              <a:pPr algn="r" defTabSz="885825" eaLnBrk="1" hangingPunct="1"/>
              <a:t>5/27/2007 10:38 AM</a:t>
            </a:fld>
            <a:endParaRPr lang="en-US" sz="1200">
              <a:latin typeface="Times New Roman" pitchFamily="18" charset="0"/>
            </a:endParaRPr>
          </a:p>
        </p:txBody>
      </p:sp>
      <p:sp>
        <p:nvSpPr>
          <p:cNvPr id="5" name="Rectangle 7"/>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algn="r" defTabSz="885825" eaLnBrk="1" hangingPunct="1"/>
            <a:fld id="{1AF5D368-801A-4876-BFD9-57355E7E23E9}" type="slidenum">
              <a:rPr lang="en-US" sz="1200">
                <a:latin typeface="Times New Roman" pitchFamily="18" charset="0"/>
              </a:rPr>
              <a:pPr algn="r" defTabSz="885825" eaLnBrk="1" hangingPunct="1"/>
              <a:t>25</a:t>
            </a:fld>
            <a:endParaRPr lang="en-US" sz="1200">
              <a:latin typeface="Times New Roman" pitchFamily="18" charset="0"/>
            </a:endParaRPr>
          </a:p>
        </p:txBody>
      </p:sp>
      <p:sp>
        <p:nvSpPr>
          <p:cNvPr id="12" name="Rectangle 6"/>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200">
              <a:latin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dt" idx="1"/>
          </p:nvPr>
        </p:nvSpPr>
        <p:spPr>
          <a:ln/>
        </p:spPr>
        <p:txBody>
          <a:bodyPr/>
          <a:lstStyle/>
          <a:p>
            <a:fld id="{60C37E6C-2E83-4104-9559-1C7451CF8634}" type="datetime8">
              <a:rPr lang="en-US"/>
              <a:pPr/>
              <a:t>5/27/2007 10:38 AM</a:t>
            </a:fld>
            <a:endParaRPr lang="en-US"/>
          </a:p>
        </p:txBody>
      </p:sp>
      <p:sp>
        <p:nvSpPr>
          <p:cNvPr id="12"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3" name="Rectangle 7"/>
          <p:cNvSpPr>
            <a:spLocks noGrp="1" noChangeArrowheads="1"/>
          </p:cNvSpPr>
          <p:nvPr>
            <p:ph type="sldNum" sz="quarter" idx="5"/>
          </p:nvPr>
        </p:nvSpPr>
        <p:spPr>
          <a:ln/>
        </p:spPr>
        <p:txBody>
          <a:bodyPr/>
          <a:lstStyle/>
          <a:p>
            <a:fld id="{0DBC4AAE-FCC1-4A7F-B1BA-8920A3033B04}" type="slidenum">
              <a:rPr lang="en-US"/>
              <a:pPr/>
              <a:t>26</a:t>
            </a:fld>
            <a:endParaRPr lang="en-US"/>
          </a:p>
        </p:txBody>
      </p:sp>
      <p:sp>
        <p:nvSpPr>
          <p:cNvPr id="7" name="Rectangle 6"/>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5D49A5F1-42D6-4405-8F53-25C11401AEDD}"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8" name="Rectangle 7"/>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53CF9BAE-6257-47AB-998A-F7CAD7D8967D}" type="slidenum">
              <a:rPr lang="en-US" sz="1200">
                <a:latin typeface="Times New Roman" pitchFamily="18" charset="0"/>
              </a:rPr>
              <a:pPr algn="r" eaLnBrk="1" hangingPunct="1"/>
              <a:t>26</a:t>
            </a:fld>
            <a:endParaRPr lang="en-US" sz="1200">
              <a:latin typeface="Times New Roman" pitchFamily="18" charset="0"/>
            </a:endParaRPr>
          </a:p>
        </p:txBody>
      </p:sp>
      <p:sp>
        <p:nvSpPr>
          <p:cNvPr id="9" name="Rectangle 8"/>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518149" name="Rectangle 2"/>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518150" name="Rectangle 3"/>
          <p:cNvSpPr>
            <a:spLocks noGrp="1" noChangeArrowheads="1"/>
          </p:cNvSpPr>
          <p:nvPr>
            <p:ph type="body" idx="1"/>
          </p:nvPr>
        </p:nvSpPr>
        <p:spPr>
          <a:ln/>
        </p:spPr>
        <p:txBody>
          <a:bodyPr lIns="91806" tIns="45903" rIns="91806" bIns="45903"/>
          <a:lstStyle/>
          <a:p>
            <a:endParaRPr lang="en-US"/>
          </a:p>
        </p:txBody>
      </p:sp>
      <p:sp>
        <p:nvSpPr>
          <p:cNvPr id="24" name="Rectangle 3"/>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algn="r" defTabSz="885825" eaLnBrk="1" hangingPunct="1"/>
            <a:fld id="{652EBF7F-E1A9-43A6-A59E-EB8A3C565D57}" type="datetime8">
              <a:rPr lang="en-US" sz="1200">
                <a:latin typeface="Times New Roman" pitchFamily="18" charset="0"/>
              </a:rPr>
              <a:pPr algn="r" defTabSz="885825" eaLnBrk="1" hangingPunct="1"/>
              <a:t>5/27/2007 10:38 AM</a:t>
            </a:fld>
            <a:endParaRPr lang="en-US" sz="1200">
              <a:latin typeface="Times New Roman" pitchFamily="18" charset="0"/>
            </a:endParaRPr>
          </a:p>
        </p:txBody>
      </p:sp>
      <p:sp>
        <p:nvSpPr>
          <p:cNvPr id="14" name="Rectangle 7"/>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algn="r" defTabSz="885825" eaLnBrk="1" hangingPunct="1"/>
            <a:fld id="{0330D28F-FDEA-4223-8189-EE41723CB548}" type="slidenum">
              <a:rPr lang="en-US" sz="1200">
                <a:latin typeface="Times New Roman" pitchFamily="18" charset="0"/>
              </a:rPr>
              <a:pPr algn="r" defTabSz="885825" eaLnBrk="1" hangingPunct="1"/>
              <a:t>26</a:t>
            </a:fld>
            <a:endParaRPr lang="en-US" sz="1200">
              <a:latin typeface="Times New Roman" pitchFamily="18" charset="0"/>
            </a:endParaRPr>
          </a:p>
        </p:txBody>
      </p:sp>
      <p:sp>
        <p:nvSpPr>
          <p:cNvPr id="28" name="Rectangle 6"/>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20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7A90B2B2-2B02-4085-9570-2FB2A3075E12}"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1A3C03F8-884C-42EE-8BEF-C5356D26D27B}" type="slidenum">
              <a:rPr lang="en-US"/>
              <a:pPr/>
              <a:t>30</a:t>
            </a:fld>
            <a:endParaRPr lang="en-US"/>
          </a:p>
        </p:txBody>
      </p:sp>
      <p:sp>
        <p:nvSpPr>
          <p:cNvPr id="566274" name="Rectangle 2"/>
          <p:cNvSpPr>
            <a:spLocks noGrp="1" noRot="1" noChangeAspect="1" noChangeArrowheads="1" noTextEdit="1"/>
          </p:cNvSpPr>
          <p:nvPr>
            <p:ph type="sldImg"/>
          </p:nvPr>
        </p:nvSpPr>
        <p:spPr>
          <a:ln/>
        </p:spPr>
      </p:sp>
      <p:sp>
        <p:nvSpPr>
          <p:cNvPr id="566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C43E0A73-3AAE-4C22-B7CD-83DDE383E57F}"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A830A1E1-AB15-46AA-8140-9B97BC67DBD4}" type="slidenum">
              <a:rPr lang="en-US"/>
              <a:pPr/>
              <a:t>3</a:t>
            </a:fld>
            <a:endParaRPr lang="en-US"/>
          </a:p>
        </p:txBody>
      </p:sp>
      <p:sp>
        <p:nvSpPr>
          <p:cNvPr id="556034" name="Rectangle 2"/>
          <p:cNvSpPr>
            <a:spLocks noGrp="1" noRot="1" noChangeAspect="1" noChangeArrowheads="1" noTextEdit="1"/>
          </p:cNvSpPr>
          <p:nvPr>
            <p:ph type="sldImg"/>
          </p:nvPr>
        </p:nvSpPr>
        <p:spPr>
          <a:ln/>
        </p:spPr>
      </p:sp>
      <p:sp>
        <p:nvSpPr>
          <p:cNvPr id="556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A27BC648-C6D3-425C-82E4-1768160B3F9A}"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7409BDEA-8229-4217-8D2D-81A6D50D5DB3}" type="slidenum">
              <a:rPr lang="en-US"/>
              <a:pPr/>
              <a:t>31</a:t>
            </a:fld>
            <a:endParaRPr lang="en-US"/>
          </a:p>
        </p:txBody>
      </p:sp>
      <p:sp>
        <p:nvSpPr>
          <p:cNvPr id="568322" name="Rectangle 2"/>
          <p:cNvSpPr>
            <a:spLocks noGrp="1" noRot="1" noChangeAspect="1" noChangeArrowheads="1" noTextEdit="1"/>
          </p:cNvSpPr>
          <p:nvPr>
            <p:ph type="sldImg"/>
          </p:nvPr>
        </p:nvSpPr>
        <p:spPr>
          <a:ln/>
        </p:spPr>
      </p:sp>
      <p:sp>
        <p:nvSpPr>
          <p:cNvPr id="568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DE08B5DD-4A27-484D-9B15-893B6F11071D}"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E9444561-0271-4275-9B04-33CEBC2F1D91}" type="slidenum">
              <a:rPr lang="en-US"/>
              <a:pPr/>
              <a:t>32</a:t>
            </a:fld>
            <a:endParaRPr lang="en-US"/>
          </a:p>
        </p:txBody>
      </p:sp>
      <p:sp>
        <p:nvSpPr>
          <p:cNvPr id="600066" name="Rectangle 2"/>
          <p:cNvSpPr>
            <a:spLocks noGrp="1" noRot="1" noChangeAspect="1" noChangeArrowheads="1" noTextEdit="1"/>
          </p:cNvSpPr>
          <p:nvPr>
            <p:ph type="sldImg"/>
          </p:nvPr>
        </p:nvSpPr>
        <p:spPr>
          <a:ln/>
        </p:spPr>
      </p:sp>
      <p:sp>
        <p:nvSpPr>
          <p:cNvPr id="600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2DED0228-6EAC-44A7-9107-2967E1121531}" type="slidenum">
              <a:rPr lang="en-CA" smtClean="0"/>
              <a:pPr/>
              <a:t>37</a:t>
            </a:fld>
            <a:endParaRPr lang="en-CA"/>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CE6D1441-3FF7-4A07-933C-E6D9EA3FFAAA}"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C226C315-FD5D-4F35-8CC6-E5AFC6C2315C}" type="slidenum">
              <a:rPr lang="en-US"/>
              <a:pPr/>
              <a:t>38</a:t>
            </a:fld>
            <a:endParaRPr lang="en-US"/>
          </a:p>
        </p:txBody>
      </p:sp>
      <p:sp>
        <p:nvSpPr>
          <p:cNvPr id="531458" name="Rectangle 2"/>
          <p:cNvSpPr>
            <a:spLocks noGrp="1" noRot="1" noChangeAspect="1" noChangeArrowheads="1" noTextEdit="1"/>
          </p:cNvSpPr>
          <p:nvPr>
            <p:ph type="sldImg"/>
          </p:nvPr>
        </p:nvSpPr>
        <p:spPr>
          <a:ln/>
        </p:spPr>
      </p:sp>
      <p:sp>
        <p:nvSpPr>
          <p:cNvPr id="531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2DED0228-6EAC-44A7-9107-2967E1121531}" type="slidenum">
              <a:rPr lang="en-CA" smtClean="0"/>
              <a:pPr/>
              <a:t>40</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a:spLocks noGrp="1" noChangeArrowheads="1"/>
          </p:cNvSpPr>
          <p:nvPr>
            <p:ph type="dt" idx="1"/>
          </p:nvPr>
        </p:nvSpPr>
        <p:spPr>
          <a:ln/>
        </p:spPr>
        <p:txBody>
          <a:bodyPr/>
          <a:lstStyle/>
          <a:p>
            <a:fld id="{33A84698-5DE6-4B7C-A305-6A830AF23DB6}" type="datetime8">
              <a:rPr lang="en-US"/>
              <a:pPr/>
              <a:t>5/27/2007 10:38 AM</a:t>
            </a:fld>
            <a:endParaRPr lang="en-US"/>
          </a:p>
        </p:txBody>
      </p:sp>
      <p:sp>
        <p:nvSpPr>
          <p:cNvPr id="13"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5" name="Rectangle 7"/>
          <p:cNvSpPr>
            <a:spLocks noGrp="1" noChangeArrowheads="1"/>
          </p:cNvSpPr>
          <p:nvPr>
            <p:ph type="sldNum" sz="quarter" idx="5"/>
          </p:nvPr>
        </p:nvSpPr>
        <p:spPr>
          <a:ln/>
        </p:spPr>
        <p:txBody>
          <a:bodyPr/>
          <a:lstStyle/>
          <a:p>
            <a:fld id="{FDCCBEB9-4594-46B8-87AA-74FB10D67E13}" type="slidenum">
              <a:rPr lang="en-US"/>
              <a:pPr/>
              <a:t>4</a:t>
            </a:fld>
            <a:endParaRPr lang="en-US"/>
          </a:p>
        </p:txBody>
      </p:sp>
      <p:sp>
        <p:nvSpPr>
          <p:cNvPr id="7" name="Rectangle 6"/>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2AAFC709-8BE0-4A1D-887D-30B528229306}"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9" name="Rectangle 8"/>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77B34A88-9A45-4C30-9FAF-2E435A142D6D}" type="slidenum">
              <a:rPr lang="en-US" sz="1200">
                <a:latin typeface="Times New Roman" pitchFamily="18" charset="0"/>
              </a:rPr>
              <a:pPr algn="r" eaLnBrk="1" hangingPunct="1"/>
              <a:t>4</a:t>
            </a:fld>
            <a:endParaRPr lang="en-US" sz="1200">
              <a:latin typeface="Times New Roman" pitchFamily="18" charset="0"/>
            </a:endParaRPr>
          </a:p>
        </p:txBody>
      </p:sp>
      <p:sp>
        <p:nvSpPr>
          <p:cNvPr id="10" name="Rectangle 9"/>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477189" name="Rectangle 2"/>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477190" name="Rectangle 3"/>
          <p:cNvSpPr>
            <a:spLocks noGrp="1" noChangeArrowheads="1"/>
          </p:cNvSpPr>
          <p:nvPr>
            <p:ph type="body" idx="1"/>
          </p:nvPr>
        </p:nvSpPr>
        <p:spPr>
          <a:ln/>
        </p:spPr>
        <p:txBody>
          <a:bodyPr lIns="91806" tIns="45903" rIns="91806" bIns="45903"/>
          <a:lstStyle/>
          <a:p>
            <a:endParaRPr lang="en-US"/>
          </a:p>
        </p:txBody>
      </p:sp>
      <p:sp>
        <p:nvSpPr>
          <p:cNvPr id="8" name="Rectangle 3"/>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algn="r" defTabSz="885825" eaLnBrk="1" hangingPunct="1"/>
            <a:fld id="{5702989F-0357-4F9D-8E50-FB89D2587358}" type="datetime8">
              <a:rPr lang="en-US" sz="1200">
                <a:latin typeface="Times New Roman" pitchFamily="18" charset="0"/>
              </a:rPr>
              <a:pPr algn="r" defTabSz="885825" eaLnBrk="1" hangingPunct="1"/>
              <a:t>5/27/2007 10:38 AM</a:t>
            </a:fld>
            <a:endParaRPr lang="en-US" sz="1200">
              <a:latin typeface="Times New Roman" pitchFamily="18" charset="0"/>
            </a:endParaRPr>
          </a:p>
        </p:txBody>
      </p:sp>
      <p:sp>
        <p:nvSpPr>
          <p:cNvPr id="6" name="Rectangle 7"/>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algn="r" defTabSz="885825" eaLnBrk="1" hangingPunct="1"/>
            <a:fld id="{A69AD54B-CFD8-45C5-BE70-0E04846CE811}" type="slidenum">
              <a:rPr lang="en-US" sz="1200">
                <a:latin typeface="Times New Roman" pitchFamily="18" charset="0"/>
              </a:rPr>
              <a:pPr algn="r" defTabSz="885825" eaLnBrk="1" hangingPunct="1"/>
              <a:t>4</a:t>
            </a:fld>
            <a:endParaRPr lang="en-US" sz="1200">
              <a:latin typeface="Times New Roman" pitchFamily="18" charset="0"/>
            </a:endParaRPr>
          </a:p>
        </p:txBody>
      </p:sp>
      <p:sp>
        <p:nvSpPr>
          <p:cNvPr id="14" name="Rectangle 6"/>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200">
              <a:latin typeface="Times New Roman"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AB3D56A-C757-4F31-BD6E-96D905B5F591}"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92844401-4925-4F9C-9647-7D2467D200C3}" type="slidenum">
              <a:rPr lang="en-US"/>
              <a:pPr/>
              <a:t>42</a:t>
            </a:fld>
            <a:endParaRPr lang="en-US"/>
          </a:p>
        </p:txBody>
      </p:sp>
      <p:sp>
        <p:nvSpPr>
          <p:cNvPr id="476162" name="Rectangle 2"/>
          <p:cNvSpPr>
            <a:spLocks noGrp="1" noRot="1" noChangeAspect="1" noChangeArrowheads="1" noTextEdit="1"/>
          </p:cNvSpPr>
          <p:nvPr>
            <p:ph type="sldImg"/>
          </p:nvPr>
        </p:nvSpPr>
        <p:spPr>
          <a:ln/>
        </p:spPr>
      </p:sp>
      <p:sp>
        <p:nvSpPr>
          <p:cNvPr id="476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C8071E88-CEBB-477A-8876-0D41448D6E76}" type="datetime8">
              <a:rPr lang="en-US" smtClean="0"/>
              <a:pPr/>
              <a:t>5/27/2007 10:38 AM</a:t>
            </a:fld>
            <a:endParaRPr lang="en-US"/>
          </a:p>
        </p:txBody>
      </p:sp>
      <p:sp>
        <p:nvSpPr>
          <p:cNvPr id="5" name="Footer Placeholder 4"/>
          <p:cNvSpPr>
            <a:spLocks noGrp="1"/>
          </p:cNvSpPr>
          <p:nvPr>
            <p:ph type="ftr" sz="quarter" idx="11"/>
          </p:nvPr>
        </p:nvSpPr>
        <p:spPr/>
        <p:txBody>
          <a:bodyPr/>
          <a:lstStyle/>
          <a:p>
            <a:r>
              <a:rPr lang="en-US" smtClean="0"/>
              <a:t>© 2006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endParaRPr lang="en-US"/>
          </a:p>
        </p:txBody>
      </p:sp>
      <p:sp>
        <p:nvSpPr>
          <p:cNvPr id="6" name="Slide Number Placeholder 5"/>
          <p:cNvSpPr>
            <a:spLocks noGrp="1"/>
          </p:cNvSpPr>
          <p:nvPr>
            <p:ph type="sldNum" sz="quarter" idx="12"/>
          </p:nvPr>
        </p:nvSpPr>
        <p:spPr/>
        <p:txBody>
          <a:bodyPr/>
          <a:lstStyle/>
          <a:p>
            <a:fld id="{64F067E7-0610-4BD1-B01D-12B6419660A5}"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2DED0228-6EAC-44A7-9107-2967E1121531}" type="slidenum">
              <a:rPr lang="en-CA" smtClean="0"/>
              <a:pPr/>
              <a:t>46</a:t>
            </a:fld>
            <a:endParaRPr lang="en-CA"/>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2DED0228-6EAC-44A7-9107-2967E1121531}" type="slidenum">
              <a:rPr lang="en-CA" smtClean="0"/>
              <a:pPr/>
              <a:t>47</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2DED0228-6EAC-44A7-9107-2967E1121531}" type="slidenum">
              <a:rPr lang="en-CA" smtClean="0"/>
              <a:pPr/>
              <a:t>5</a:t>
            </a:fld>
            <a:endParaRPr lang="en-C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dt" idx="1"/>
          </p:nvPr>
        </p:nvSpPr>
        <p:spPr>
          <a:ln/>
        </p:spPr>
        <p:txBody>
          <a:bodyPr/>
          <a:lstStyle/>
          <a:p>
            <a:fld id="{850EC21D-EC25-4F14-BF29-7C49FA39224C}" type="datetime8">
              <a:rPr lang="en-US"/>
              <a:pPr/>
              <a:t>5/27/2007 10:38 AM</a:t>
            </a:fld>
            <a:endParaRPr lang="en-US"/>
          </a:p>
        </p:txBody>
      </p:sp>
      <p:sp>
        <p:nvSpPr>
          <p:cNvPr id="14"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5" name="Rectangle 7"/>
          <p:cNvSpPr>
            <a:spLocks noGrp="1" noChangeArrowheads="1"/>
          </p:cNvSpPr>
          <p:nvPr>
            <p:ph type="sldNum" sz="quarter" idx="5"/>
          </p:nvPr>
        </p:nvSpPr>
        <p:spPr>
          <a:ln/>
        </p:spPr>
        <p:txBody>
          <a:bodyPr/>
          <a:lstStyle/>
          <a:p>
            <a:fld id="{43DB6C86-10BE-479C-AD9D-8A1AB0008C83}" type="slidenum">
              <a:rPr lang="en-US"/>
              <a:pPr/>
              <a:t>6</a:t>
            </a:fld>
            <a:endParaRPr lang="en-US"/>
          </a:p>
        </p:txBody>
      </p:sp>
      <p:sp>
        <p:nvSpPr>
          <p:cNvPr id="7" name="Rectangle 6"/>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610303F5-4EB9-4086-8CA0-B50AFB28EE9F}"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8" name="Rectangle 7"/>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7B2D2971-505B-44B1-913E-3B65AC05A4F3}" type="slidenum">
              <a:rPr lang="en-US" sz="1200">
                <a:latin typeface="Times New Roman" pitchFamily="18" charset="0"/>
              </a:rPr>
              <a:pPr algn="r" eaLnBrk="1" hangingPunct="1"/>
              <a:t>6</a:t>
            </a:fld>
            <a:endParaRPr lang="en-US" sz="1200">
              <a:latin typeface="Times New Roman" pitchFamily="18" charset="0"/>
            </a:endParaRPr>
          </a:p>
        </p:txBody>
      </p:sp>
      <p:sp>
        <p:nvSpPr>
          <p:cNvPr id="11" name="Rectangle 10"/>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479237" name="Rectangle 2"/>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479238" name="Rectangle 3"/>
          <p:cNvSpPr>
            <a:spLocks noGrp="1" noChangeArrowheads="1"/>
          </p:cNvSpPr>
          <p:nvPr>
            <p:ph type="body" idx="1"/>
          </p:nvPr>
        </p:nvSpPr>
        <p:spPr>
          <a:ln/>
        </p:spPr>
        <p:txBody>
          <a:bodyPr lIns="91806" tIns="45903" rIns="91806" bIns="45903"/>
          <a:lstStyle/>
          <a:p>
            <a:endParaRPr lang="en-US"/>
          </a:p>
        </p:txBody>
      </p:sp>
      <p:sp>
        <p:nvSpPr>
          <p:cNvPr id="3" name="Rectangle 3"/>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algn="r" defTabSz="885825" eaLnBrk="1" hangingPunct="1"/>
            <a:fld id="{7AD3552A-FDAC-47D0-A84F-3C020DB35C2D}" type="datetime8">
              <a:rPr lang="en-US" sz="1200">
                <a:latin typeface="Times New Roman" pitchFamily="18" charset="0"/>
              </a:rPr>
              <a:pPr algn="r" defTabSz="885825" eaLnBrk="1" hangingPunct="1"/>
              <a:t>5/27/2007 10:38 AM</a:t>
            </a:fld>
            <a:endParaRPr lang="en-US" sz="1200">
              <a:latin typeface="Times New Roman" pitchFamily="18" charset="0"/>
            </a:endParaRPr>
          </a:p>
        </p:txBody>
      </p:sp>
      <p:sp>
        <p:nvSpPr>
          <p:cNvPr id="10" name="Rectangle 7"/>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algn="r" defTabSz="885825" eaLnBrk="1" hangingPunct="1"/>
            <a:fld id="{DD92FDD2-FADD-4A8E-8C71-5D5D13A8E2D5}" type="slidenum">
              <a:rPr lang="en-US" sz="1200">
                <a:latin typeface="Times New Roman" pitchFamily="18" charset="0"/>
              </a:rPr>
              <a:pPr algn="r" defTabSz="885825" eaLnBrk="1" hangingPunct="1"/>
              <a:t>6</a:t>
            </a:fld>
            <a:endParaRPr lang="en-US" sz="1200">
              <a:latin typeface="Times New Roman" pitchFamily="18" charset="0"/>
            </a:endParaRPr>
          </a:p>
        </p:txBody>
      </p:sp>
      <p:sp>
        <p:nvSpPr>
          <p:cNvPr id="9" name="Rectangle 6"/>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20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Grp="1" noChangeArrowheads="1"/>
          </p:cNvSpPr>
          <p:nvPr>
            <p:ph type="dt" idx="1"/>
          </p:nvPr>
        </p:nvSpPr>
        <p:spPr>
          <a:ln/>
        </p:spPr>
        <p:txBody>
          <a:bodyPr/>
          <a:lstStyle/>
          <a:p>
            <a:fld id="{6FE72EB7-8DA9-42DC-9553-2E16060727DE}" type="datetime8">
              <a:rPr lang="en-US"/>
              <a:pPr/>
              <a:t>5/27/2007 10:38 AM</a:t>
            </a:fld>
            <a:endParaRPr lang="en-US"/>
          </a:p>
        </p:txBody>
      </p:sp>
      <p:sp>
        <p:nvSpPr>
          <p:cNvPr id="14"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5" name="Rectangle 7"/>
          <p:cNvSpPr>
            <a:spLocks noGrp="1" noChangeArrowheads="1"/>
          </p:cNvSpPr>
          <p:nvPr>
            <p:ph type="sldNum" sz="quarter" idx="5"/>
          </p:nvPr>
        </p:nvSpPr>
        <p:spPr>
          <a:ln/>
        </p:spPr>
        <p:txBody>
          <a:bodyPr/>
          <a:lstStyle/>
          <a:p>
            <a:fld id="{C59BAC82-6BB2-4B7C-A7BA-AE422918425E}" type="slidenum">
              <a:rPr lang="en-US"/>
              <a:pPr/>
              <a:t>7</a:t>
            </a:fld>
            <a:endParaRPr lang="en-US"/>
          </a:p>
        </p:txBody>
      </p:sp>
      <p:sp>
        <p:nvSpPr>
          <p:cNvPr id="8" name="Rectangle 7"/>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A75C9A8B-1885-4D4A-98ED-C3A6A678DDE5}"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9" name="Rectangle 8"/>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576060D0-329B-4573-9EE2-504C5DA2EAD4}" type="slidenum">
              <a:rPr lang="en-US" sz="1200">
                <a:latin typeface="Times New Roman" pitchFamily="18" charset="0"/>
              </a:rPr>
              <a:pPr algn="r" eaLnBrk="1" hangingPunct="1"/>
              <a:t>7</a:t>
            </a:fld>
            <a:endParaRPr lang="en-US" sz="1200">
              <a:latin typeface="Times New Roman" pitchFamily="18" charset="0"/>
            </a:endParaRPr>
          </a:p>
        </p:txBody>
      </p:sp>
      <p:sp>
        <p:nvSpPr>
          <p:cNvPr id="12" name="Rectangle 11"/>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520197" name="Rectangle 30"/>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520198" name="Rectangle 2"/>
          <p:cNvSpPr>
            <a:spLocks noGrp="1" noChangeArrowheads="1"/>
          </p:cNvSpPr>
          <p:nvPr>
            <p:ph type="body" idx="1"/>
          </p:nvPr>
        </p:nvSpPr>
        <p:spPr>
          <a:ln/>
        </p:spPr>
        <p:txBody>
          <a:bodyPr lIns="91435" tIns="45718" rIns="91435" bIns="45718"/>
          <a:lstStyle/>
          <a:p>
            <a:endParaRPr lang="en-US"/>
          </a:p>
        </p:txBody>
      </p:sp>
      <p:sp>
        <p:nvSpPr>
          <p:cNvPr id="28" name="Rectangle 28"/>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defTabSz="885825" eaLnBrk="1" hangingPunct="1"/>
            <a:fld id="{3D28C235-DA36-442C-A8ED-CAC3B81C7BE2}" type="datetime8">
              <a:rPr lang="en-US" sz="1200">
                <a:latin typeface="Times New Roman" pitchFamily="18" charset="0"/>
              </a:rPr>
              <a:pPr defTabSz="885825" eaLnBrk="1" hangingPunct="1"/>
              <a:t>5/27/2007 10:38 AM</a:t>
            </a:fld>
            <a:endParaRPr kumimoji="1" lang="en-US" sz="1700">
              <a:latin typeface="Arial" charset="0"/>
            </a:endParaRPr>
          </a:p>
        </p:txBody>
      </p:sp>
      <p:sp>
        <p:nvSpPr>
          <p:cNvPr id="10" name="Rectangle 25"/>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700">
              <a:latin typeface="Arial" charset="0"/>
            </a:endParaRPr>
          </a:p>
        </p:txBody>
      </p:sp>
      <p:sp>
        <p:nvSpPr>
          <p:cNvPr id="29" name="Rectangle 31"/>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defTabSz="885825" eaLnBrk="1" hangingPunct="1"/>
            <a:fld id="{5F0A3DC1-6FD0-4417-9007-71CDDD309C7A}" type="slidenum">
              <a:rPr lang="en-US" sz="1200">
                <a:latin typeface="Times New Roman" pitchFamily="18" charset="0"/>
              </a:rPr>
              <a:pPr defTabSz="885825" eaLnBrk="1" hangingPunct="1"/>
              <a:t>7</a:t>
            </a:fld>
            <a:endParaRPr kumimoji="1" lang="en-US" sz="1700">
              <a:latin typeface="Arial" charset="0"/>
            </a:endParaRPr>
          </a:p>
        </p:txBody>
      </p:sp>
      <p:sp>
        <p:nvSpPr>
          <p:cNvPr id="520202" name="Rectangle 5"/>
          <p:cNvSpPr>
            <a:spLocks noChangeArrowheads="1"/>
          </p:cNvSpPr>
          <p:nvPr/>
        </p:nvSpPr>
        <p:spPr bwMode="auto">
          <a:xfrm>
            <a:off x="0" y="0"/>
            <a:ext cx="2971800" cy="457200"/>
          </a:xfrm>
          <a:prstGeom prst="rect">
            <a:avLst/>
          </a:prstGeom>
          <a:noFill/>
          <a:ln w="9525">
            <a:noFill/>
            <a:miter lim="800000"/>
            <a:headEnd/>
            <a:tailEnd/>
          </a:ln>
        </p:spPr>
        <p:txBody>
          <a:bodyPr lIns="91806" tIns="45903" rIns="91806" bIns="45903"/>
          <a:lstStyle/>
          <a:p>
            <a:pPr defTabSz="885825" eaLnBrk="1" hangingPunct="1"/>
            <a:endParaRPr lang="en-US" sz="170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Grp="1" noChangeArrowheads="1"/>
          </p:cNvSpPr>
          <p:nvPr>
            <p:ph type="dt" idx="1"/>
          </p:nvPr>
        </p:nvSpPr>
        <p:spPr>
          <a:ln/>
        </p:spPr>
        <p:txBody>
          <a:bodyPr/>
          <a:lstStyle/>
          <a:p>
            <a:fld id="{3FEED68F-91CE-4F0D-A429-B3F10AA7A301}" type="datetime8">
              <a:rPr lang="en-US"/>
              <a:pPr/>
              <a:t>5/27/2007 10:38 AM</a:t>
            </a:fld>
            <a:endParaRPr lang="en-US"/>
          </a:p>
        </p:txBody>
      </p:sp>
      <p:sp>
        <p:nvSpPr>
          <p:cNvPr id="13"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4" name="Rectangle 7"/>
          <p:cNvSpPr>
            <a:spLocks noGrp="1" noChangeArrowheads="1"/>
          </p:cNvSpPr>
          <p:nvPr>
            <p:ph type="sldNum" sz="quarter" idx="5"/>
          </p:nvPr>
        </p:nvSpPr>
        <p:spPr>
          <a:ln/>
        </p:spPr>
        <p:txBody>
          <a:bodyPr/>
          <a:lstStyle/>
          <a:p>
            <a:fld id="{FEA8BA18-0F21-4A83-B49C-7BF6FE37D0F1}" type="slidenum">
              <a:rPr lang="en-US"/>
              <a:pPr/>
              <a:t>8</a:t>
            </a:fld>
            <a:endParaRPr lang="en-US"/>
          </a:p>
        </p:txBody>
      </p:sp>
      <p:sp>
        <p:nvSpPr>
          <p:cNvPr id="7" name="Rectangle 6"/>
          <p:cNvSpPr txBox="1">
            <a:spLocks noGrp="1" noChangeArrowheads="1"/>
          </p:cNvSpPr>
          <p:nvPr/>
        </p:nvSpPr>
        <p:spPr bwMode="auto">
          <a:xfrm>
            <a:off x="3884613" y="0"/>
            <a:ext cx="2971800" cy="457200"/>
          </a:xfrm>
          <a:prstGeom prst="rect">
            <a:avLst/>
          </a:prstGeom>
          <a:noFill/>
          <a:ln w="9525">
            <a:noFill/>
            <a:miter lim="800000"/>
            <a:headEnd/>
            <a:tailEnd/>
          </a:ln>
        </p:spPr>
        <p:txBody>
          <a:bodyPr lIns="91435" tIns="45718" rIns="91435" bIns="45718"/>
          <a:lstStyle/>
          <a:p>
            <a:pPr algn="r" eaLnBrk="1" hangingPunct="1"/>
            <a:fld id="{5C5786E4-C8DF-4A5F-B5DC-655703DC358E}" type="datetime8">
              <a:rPr lang="en-US" sz="1200">
                <a:latin typeface="Times New Roman" pitchFamily="18" charset="0"/>
              </a:rPr>
              <a:pPr algn="r" eaLnBrk="1" hangingPunct="1"/>
              <a:t>5/27/2007 10:38 AM</a:t>
            </a:fld>
            <a:endParaRPr lang="en-US" sz="1200">
              <a:latin typeface="Times New Roman" pitchFamily="18" charset="0"/>
            </a:endParaRPr>
          </a:p>
        </p:txBody>
      </p:sp>
      <p:sp>
        <p:nvSpPr>
          <p:cNvPr id="8" name="Rectangle 7"/>
          <p:cNvSpPr txBox="1">
            <a:spLocks noGrp="1" noChangeArrowheads="1"/>
          </p:cNvSpPr>
          <p:nvPr/>
        </p:nvSpPr>
        <p:spPr bwMode="auto">
          <a:xfrm>
            <a:off x="5583238" y="8685213"/>
            <a:ext cx="1273175" cy="457200"/>
          </a:xfrm>
          <a:prstGeom prst="rect">
            <a:avLst/>
          </a:prstGeom>
          <a:noFill/>
          <a:ln w="9525">
            <a:noFill/>
            <a:miter lim="800000"/>
            <a:headEnd/>
            <a:tailEnd/>
          </a:ln>
        </p:spPr>
        <p:txBody>
          <a:bodyPr lIns="91435" tIns="45718" rIns="91435" bIns="45718" anchor="b"/>
          <a:lstStyle/>
          <a:p>
            <a:pPr algn="r" eaLnBrk="1" hangingPunct="1"/>
            <a:fld id="{A166DB54-59EC-4F97-BACE-05A727AE2D5A}" type="slidenum">
              <a:rPr lang="en-US" sz="1200">
                <a:latin typeface="Times New Roman" pitchFamily="18" charset="0"/>
              </a:rPr>
              <a:pPr algn="r" eaLnBrk="1" hangingPunct="1"/>
              <a:t>8</a:t>
            </a:fld>
            <a:endParaRPr lang="en-US" sz="1200">
              <a:latin typeface="Times New Roman" pitchFamily="18" charset="0"/>
            </a:endParaRPr>
          </a:p>
        </p:txBody>
      </p:sp>
      <p:sp>
        <p:nvSpPr>
          <p:cNvPr id="9" name="Rectangle 8"/>
          <p:cNvSpPr txBox="1">
            <a:spLocks noGrp="1" noChangeArrowheads="1"/>
          </p:cNvSpPr>
          <p:nvPr/>
        </p:nvSpPr>
        <p:spPr bwMode="auto">
          <a:xfrm>
            <a:off x="0" y="8791575"/>
            <a:ext cx="5667375" cy="350838"/>
          </a:xfrm>
          <a:prstGeom prst="rect">
            <a:avLst/>
          </a:prstGeom>
          <a:noFill/>
          <a:ln w="9525">
            <a:noFill/>
            <a:miter lim="800000"/>
            <a:headEnd/>
            <a:tailEnd/>
          </a:ln>
        </p:spPr>
        <p:txBody>
          <a:bodyPr lIns="91435" tIns="45718" rIns="91435" bIns="45718" anchor="b"/>
          <a:lstStyle/>
          <a:p>
            <a:pPr eaLnBrk="1" hangingPunct="1">
              <a:lnSpc>
                <a:spcPct val="85000"/>
              </a:lnSpc>
              <a:spcBef>
                <a:spcPct val="20000"/>
              </a:spcBef>
            </a:pPr>
            <a:r>
              <a:rPr lang="en-US" sz="700">
                <a:latin typeface="Segoe Semibold" pitchFamily="34" charset="0"/>
              </a:rPr>
              <a:t>© 2006 Microsoft Corporation. All rights reserved. Microsoft, Windows, Windows Vista and other product names are or may be registered trademarks and/or trademarks in the U.S. and/or other countries.</a:t>
            </a:r>
          </a:p>
          <a:p>
            <a:pPr eaLnBrk="1" hangingPunct="1">
              <a:lnSpc>
                <a:spcPct val="85000"/>
              </a:lnSpc>
              <a:spcBef>
                <a:spcPct val="20000"/>
              </a:spcBef>
            </a:pPr>
            <a:r>
              <a:rPr lang="en-US" sz="700">
                <a:latin typeface="Segoe Semibold"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a:latin typeface="Segoe Semibold" pitchFamily="34" charset="0"/>
              </a:rPr>
            </a:br>
            <a:r>
              <a:rPr lang="en-US" sz="700">
                <a:latin typeface="Segoe Semibold" pitchFamily="34" charset="0"/>
              </a:rPr>
              <a:t>MICROSOFT MAKES NO WARRANTIES, EXPRESS, IMPLIED OR STATUTORY, AS TO THE INFORMATION IN THIS PRESENTATION.</a:t>
            </a:r>
          </a:p>
        </p:txBody>
      </p:sp>
      <p:sp>
        <p:nvSpPr>
          <p:cNvPr id="512005" name="Rectangle 2"/>
          <p:cNvSpPr>
            <a:spLocks noGrp="1" noRot="1" noChangeAspect="1" noTextEdit="1"/>
          </p:cNvSpPr>
          <p:nvPr>
            <p:ph type="sldImg"/>
          </p:nvPr>
        </p:nvSpPr>
        <p:spPr>
          <a:xfrm>
            <a:off x="1144588" y="685800"/>
            <a:ext cx="4572000" cy="3429000"/>
          </a:xfrm>
          <a:ln w="12700" cap="flat" algn="ctr">
            <a:round/>
            <a:headEnd type="none" w="med" len="med"/>
            <a:tailEnd type="none" w="med" len="med"/>
          </a:ln>
        </p:spPr>
      </p:sp>
      <p:sp>
        <p:nvSpPr>
          <p:cNvPr id="512006" name="Rectangle 3"/>
          <p:cNvSpPr>
            <a:spLocks noGrp="1" noChangeArrowheads="1"/>
          </p:cNvSpPr>
          <p:nvPr>
            <p:ph type="body" idx="1"/>
          </p:nvPr>
        </p:nvSpPr>
        <p:spPr>
          <a:ln/>
        </p:spPr>
        <p:txBody>
          <a:bodyPr lIns="91806" tIns="45903" rIns="91806" bIns="45903"/>
          <a:lstStyle/>
          <a:p>
            <a:endParaRPr lang="en-US"/>
          </a:p>
        </p:txBody>
      </p:sp>
      <p:sp>
        <p:nvSpPr>
          <p:cNvPr id="12" name="Rectangle 3"/>
          <p:cNvSpPr>
            <a:spLocks noChangeArrowheads="1"/>
          </p:cNvSpPr>
          <p:nvPr/>
        </p:nvSpPr>
        <p:spPr bwMode="auto">
          <a:xfrm>
            <a:off x="3884613" y="0"/>
            <a:ext cx="2971800" cy="457200"/>
          </a:xfrm>
          <a:prstGeom prst="rect">
            <a:avLst/>
          </a:prstGeom>
          <a:noFill/>
          <a:ln w="9525">
            <a:noFill/>
            <a:miter lim="800000"/>
            <a:headEnd/>
            <a:tailEnd/>
          </a:ln>
        </p:spPr>
        <p:txBody>
          <a:bodyPr lIns="91806" tIns="45903" rIns="91806" bIns="45903"/>
          <a:lstStyle/>
          <a:p>
            <a:pPr algn="r" defTabSz="885825" eaLnBrk="1" hangingPunct="1"/>
            <a:fld id="{AB6F0829-8AE2-4A0F-AD2B-A1E34247580C}" type="datetime8">
              <a:rPr lang="en-US" sz="1200">
                <a:latin typeface="Times New Roman" pitchFamily="18" charset="0"/>
              </a:rPr>
              <a:pPr algn="r" defTabSz="885825" eaLnBrk="1" hangingPunct="1"/>
              <a:t>5/27/2007 10:38 AM</a:t>
            </a:fld>
            <a:endParaRPr lang="en-US" sz="1200">
              <a:latin typeface="Times New Roman" pitchFamily="18" charset="0"/>
            </a:endParaRPr>
          </a:p>
        </p:txBody>
      </p:sp>
      <p:sp>
        <p:nvSpPr>
          <p:cNvPr id="16" name="Rectangle 7"/>
          <p:cNvSpPr>
            <a:spLocks noChangeArrowheads="1"/>
          </p:cNvSpPr>
          <p:nvPr/>
        </p:nvSpPr>
        <p:spPr bwMode="auto">
          <a:xfrm>
            <a:off x="5762625" y="8685213"/>
            <a:ext cx="1093788" cy="457200"/>
          </a:xfrm>
          <a:prstGeom prst="rect">
            <a:avLst/>
          </a:prstGeom>
          <a:noFill/>
          <a:ln w="9525">
            <a:noFill/>
            <a:miter lim="800000"/>
            <a:headEnd/>
            <a:tailEnd/>
          </a:ln>
        </p:spPr>
        <p:txBody>
          <a:bodyPr lIns="91806" tIns="45903" rIns="91806" bIns="45903" anchor="b"/>
          <a:lstStyle/>
          <a:p>
            <a:pPr algn="r" defTabSz="885825" eaLnBrk="1" hangingPunct="1"/>
            <a:fld id="{A8034097-F5E4-4AA3-858B-902634D7E526}" type="slidenum">
              <a:rPr lang="en-US" sz="1200">
                <a:latin typeface="Times New Roman" pitchFamily="18" charset="0"/>
              </a:rPr>
              <a:pPr algn="r" defTabSz="885825" eaLnBrk="1" hangingPunct="1"/>
              <a:t>8</a:t>
            </a:fld>
            <a:endParaRPr lang="en-US" sz="1200">
              <a:latin typeface="Times New Roman" pitchFamily="18" charset="0"/>
            </a:endParaRPr>
          </a:p>
        </p:txBody>
      </p:sp>
      <p:sp>
        <p:nvSpPr>
          <p:cNvPr id="26" name="Rectangle 6"/>
          <p:cNvSpPr>
            <a:spLocks noChangeArrowheads="1"/>
          </p:cNvSpPr>
          <p:nvPr/>
        </p:nvSpPr>
        <p:spPr bwMode="auto">
          <a:xfrm>
            <a:off x="0" y="8685213"/>
            <a:ext cx="5675313" cy="457200"/>
          </a:xfrm>
          <a:prstGeom prst="rect">
            <a:avLst/>
          </a:prstGeom>
          <a:noFill/>
          <a:ln w="9525">
            <a:noFill/>
            <a:miter lim="800000"/>
            <a:headEnd/>
            <a:tailEnd/>
          </a:ln>
        </p:spPr>
        <p:txBody>
          <a:bodyPr lIns="91806" tIns="45903" rIns="91806" bIns="45903" anchor="b"/>
          <a:lstStyle/>
          <a:p>
            <a:pPr defTabSz="885825" eaLnBrk="1" hangingPunct="1"/>
            <a:r>
              <a:rPr lang="en-US" sz="800">
                <a:latin typeface="Arial" charset="0"/>
              </a:rPr>
              <a:t>© 2005 Microsoft Corporation. All rights reserved.</a:t>
            </a:r>
          </a:p>
          <a:p>
            <a:pPr defTabSz="885825"/>
            <a:r>
              <a:rPr lang="en-US" sz="800">
                <a:latin typeface="Arial" charset="0"/>
                <a:cs typeface="Arial" charset="0"/>
              </a:rPr>
              <a:t>This presentation is for informational purposes only. Microsoft makes no warranties, express or implied, in this summary.</a:t>
            </a:r>
            <a:endParaRPr lang="en-US" sz="120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9C59075A-44D8-461D-8703-27B42A13069C}" type="datetime8">
              <a:rPr lang="en-US"/>
              <a:pPr/>
              <a:t>5/27/2007 10:38 AM</a:t>
            </a:fld>
            <a:endParaRPr lang="en-US"/>
          </a:p>
        </p:txBody>
      </p:sp>
      <p:sp>
        <p:nvSpPr>
          <p:cNvPr id="6" name="Rectangle 6"/>
          <p:cNvSpPr>
            <a:spLocks noGrp="1" noChangeArrowheads="1"/>
          </p:cNvSpPr>
          <p:nvPr>
            <p:ph type="ftr" sz="quarter" idx="4"/>
          </p:nvPr>
        </p:nvSpPr>
        <p:spPr>
          <a:ln/>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a:ln/>
        </p:spPr>
        <p:txBody>
          <a:bodyPr/>
          <a:lstStyle/>
          <a:p>
            <a:fld id="{C8BD5F69-552A-4101-8B4A-45DCC227241C}" type="slidenum">
              <a:rPr lang="en-US"/>
              <a:pPr/>
              <a:t>9</a:t>
            </a:fld>
            <a:endParaRPr lang="en-US"/>
          </a:p>
        </p:txBody>
      </p:sp>
      <p:sp>
        <p:nvSpPr>
          <p:cNvPr id="526338" name="Rectangle 2"/>
          <p:cNvSpPr>
            <a:spLocks noGrp="1" noRot="1" noChangeAspect="1" noChangeArrowheads="1" noTextEdit="1"/>
          </p:cNvSpPr>
          <p:nvPr>
            <p:ph type="sldImg"/>
          </p:nvPr>
        </p:nvSpPr>
        <p:spPr>
          <a:ln/>
        </p:spPr>
      </p:sp>
      <p:sp>
        <p:nvSpPr>
          <p:cNvPr id="52633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4CBEAF9-9E58-4CC8-A6FF-6DD8A58DEEA4}" type="datetimeFigureOut">
              <a:rPr lang="en-US" smtClean="0"/>
              <a:pPr/>
              <a:t>5/27/2007</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kumimoji="0"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A15C064-DD44-4CAC-873E-2D1F54821676}" type="slidenum">
              <a:rPr kumimoji="0" lang="en-US" smtClean="0"/>
              <a:pPr/>
              <a:t>‹#›</a:t>
            </a:fld>
            <a:endParaRPr kumimoji="0" lang="en-US" dirty="0"/>
          </a:p>
        </p:txBody>
      </p:sp>
    </p:spTree>
  </p:cSld>
  <p:clrMapOvr>
    <a:masterClrMapping/>
  </p:clrMapOvr>
  <p:transition>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4CBEAF9-9E58-4CC8-A6FF-6DD8A58DEEA4}" type="datetimeFigureOut">
              <a:rPr lang="en-US" smtClean="0"/>
              <a:pPr/>
              <a:t>5/27/2007</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CA15C064-DD44-4CAC-873E-2D1F54821676}" type="slidenum">
              <a:rPr kumimoji="0" lang="en-US" smtClean="0"/>
              <a:pPr/>
              <a:t>‹#›</a:t>
            </a:fld>
            <a:endParaRPr kumimoji="0" lang="en-US"/>
          </a:p>
        </p:txBody>
      </p:sp>
    </p:spTree>
  </p:cSld>
  <p:clrMapOvr>
    <a:masterClrMapping/>
  </p:clrMapOvr>
  <p:transition>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4CBEAF9-9E58-4CC8-A6FF-6DD8A58DEEA4}" type="datetimeFigureOut">
              <a:rPr lang="en-US" smtClean="0"/>
              <a:pPr/>
              <a:t>5/27/2007</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CA15C064-DD44-4CAC-873E-2D1F54821676}" type="slidenum">
              <a:rPr kumimoji="0" lang="en-US" smtClean="0"/>
              <a:pPr/>
              <a:t>‹#›</a:t>
            </a:fld>
            <a:endParaRPr kumimoji="0" lang="en-US"/>
          </a:p>
        </p:txBody>
      </p:sp>
    </p:spTree>
  </p:cSld>
  <p:clrMapOvr>
    <a:masterClrMapping/>
  </p:clrMapOvr>
  <p:transition>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mo Layou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txBox="1">
            <a:spLocks/>
          </p:cNvSpPr>
          <p:nvPr userDrawn="1"/>
        </p:nvSpPr>
        <p:spPr bwMode="auto">
          <a:xfrm>
            <a:off x="381000" y="990600"/>
            <a:ext cx="2743200" cy="1219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defRPr b="1" cap="all" spc="0">
                <a:ln w="0"/>
                <a:solidFill>
                  <a:schemeClr val="tx2"/>
                </a:solidFill>
                <a:effectLst>
                  <a:reflection blurRad="12700" stA="50000" endPos="50000" dist="5000" dir="5400000" sy="-100000" rotWithShape="0"/>
                </a:effectLst>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6000" b="1" i="0" u="none" strike="noStrike" kern="1200" cap="all" spc="0" normalizeH="0" baseline="0" noProof="0" dirty="0" err="1" smtClean="0">
                <a:ln w="0"/>
                <a:solidFill>
                  <a:schemeClr val="tx2"/>
                </a:solidFill>
                <a:effectLst>
                  <a:reflection blurRad="12700" stA="50000" endPos="50000" dist="5000" dir="5400000" sy="-100000" rotWithShape="0"/>
                </a:effectLst>
                <a:uLnTx/>
                <a:uFillTx/>
                <a:latin typeface="+mj-lt"/>
                <a:ea typeface="+mj-ea"/>
                <a:cs typeface="+mj-cs"/>
              </a:rPr>
              <a:t>DEmo</a:t>
            </a:r>
            <a:endParaRPr kumimoji="0" lang="en-US" sz="6000" b="1" i="0" u="none" strike="noStrike" kern="1200" cap="all" spc="0" normalizeH="0" baseline="0" noProof="0" dirty="0">
              <a:ln w="0"/>
              <a:solidFill>
                <a:schemeClr val="tx2"/>
              </a:solidFill>
              <a:effectLst>
                <a:reflection blurRad="12700" stA="50000" endPos="50000" dist="5000" dir="5400000" sy="-100000" rotWithShape="0"/>
              </a:effectLst>
              <a:uLnTx/>
              <a:uFillTx/>
              <a:latin typeface="+mj-lt"/>
              <a:ea typeface="+mj-ea"/>
              <a:cs typeface="+mj-cs"/>
            </a:endParaRPr>
          </a:p>
        </p:txBody>
      </p:sp>
      <p:sp>
        <p:nvSpPr>
          <p:cNvPr id="9" name="Subtitle 2"/>
          <p:cNvSpPr>
            <a:spLocks noGrp="1"/>
          </p:cNvSpPr>
          <p:nvPr>
            <p:ph type="subTitle" idx="1"/>
          </p:nvPr>
        </p:nvSpPr>
        <p:spPr>
          <a:xfrm>
            <a:off x="1066800" y="2438400"/>
            <a:ext cx="6934200" cy="1600200"/>
          </a:xfrm>
        </p:spPr>
        <p:txBody>
          <a:bodyPr anchor="t"/>
          <a:lstStyle>
            <a:lvl1pPr marL="0" indent="0" algn="l">
              <a:buNone/>
              <a:defRPr>
                <a:solidFill>
                  <a:schemeClr val="tx2"/>
                </a:solidFill>
                <a:effectLst>
                  <a:glow rad="63500">
                    <a:schemeClr val="accent1">
                      <a:satMod val="175000"/>
                      <a:alpha val="40000"/>
                    </a:schemeClr>
                  </a:glo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4CBEAF9-9E58-4CC8-A6FF-6DD8A58DEEA4}" type="datetimeFigureOut">
              <a:rPr lang="en-US" smtClean="0"/>
              <a:pPr/>
              <a:t>5/27/2007</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CA15C064-DD44-4CAC-873E-2D1F54821676}" type="slidenum">
              <a:rPr kumimoji="0" lang="en-US" smtClean="0"/>
              <a:pPr/>
              <a:t>‹#›</a:t>
            </a:fld>
            <a:endParaRPr kumimoji="0"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4CBEAF9-9E58-4CC8-A6FF-6DD8A58DEEA4}" type="datetimeFigureOut">
              <a:rPr lang="en-US" smtClean="0"/>
              <a:pPr/>
              <a:t>5/27/2007</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CA15C064-DD44-4CAC-873E-2D1F54821676}" type="slidenum">
              <a:rPr kumimoji="0" lang="en-US" smtClean="0"/>
              <a:pPr/>
              <a:t>‹#›</a:t>
            </a:fld>
            <a:endParaRPr kumimoji="0"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4CBEAF9-9E58-4CC8-A6FF-6DD8A58DEEA4}" type="datetimeFigureOut">
              <a:rPr lang="en-US" smtClean="0"/>
              <a:pPr/>
              <a:t>5/27/2007</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CA15C064-DD44-4CAC-873E-2D1F54821676}" type="slidenum">
              <a:rPr kumimoji="0" lang="en-US" smtClean="0"/>
              <a:pPr/>
              <a:t>‹#›</a:t>
            </a:fld>
            <a:endParaRPr kumimoji="0"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4CBEAF9-9E58-4CC8-A6FF-6DD8A58DEEA4}" type="datetimeFigureOut">
              <a:rPr lang="en-US" smtClean="0"/>
              <a:pPr/>
              <a:t>5/27/2007</a:t>
            </a:fld>
            <a:endParaRPr lang="en-US"/>
          </a:p>
        </p:txBody>
      </p:sp>
      <p:sp>
        <p:nvSpPr>
          <p:cNvPr id="8" name="Footer Placeholder 7"/>
          <p:cNvSpPr>
            <a:spLocks noGrp="1"/>
          </p:cNvSpPr>
          <p:nvPr>
            <p:ph type="ftr" sz="quarter" idx="11"/>
          </p:nvPr>
        </p:nvSpPr>
        <p:spPr/>
        <p:txBody>
          <a:bodyPr/>
          <a:lstStyle>
            <a:extLst/>
          </a:lstStyle>
          <a:p>
            <a:endParaRPr kumimoji="0" lang="en-US"/>
          </a:p>
        </p:txBody>
      </p:sp>
      <p:sp>
        <p:nvSpPr>
          <p:cNvPr id="9" name="Slide Number Placeholder 8"/>
          <p:cNvSpPr>
            <a:spLocks noGrp="1"/>
          </p:cNvSpPr>
          <p:nvPr>
            <p:ph type="sldNum" sz="quarter" idx="12"/>
          </p:nvPr>
        </p:nvSpPr>
        <p:spPr/>
        <p:txBody>
          <a:bodyPr/>
          <a:lstStyle>
            <a:extLst/>
          </a:lstStyle>
          <a:p>
            <a:fld id="{CA15C064-DD44-4CAC-873E-2D1F54821676}" type="slidenum">
              <a:rPr kumimoji="0" lang="en-US" smtClean="0"/>
              <a:pPr/>
              <a:t>‹#›</a:t>
            </a:fld>
            <a:endParaRPr kumimoji="0" lang="en-US" dirty="0"/>
          </a:p>
        </p:txBody>
      </p:sp>
    </p:spTree>
  </p:cSld>
  <p:clrMapOvr>
    <a:overrideClrMapping bg1="lt1" tx1="dk1" bg2="lt2" tx2="dk2" accent1="accent1" accent2="accent2" accent3="accent3" accent4="accent4" accent5="accent5" accent6="accent6" hlink="hlink" folHlink="folHlink"/>
  </p:clrMapOvr>
  <p:transition>
    <p:wip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74CBEAF9-9E58-4CC8-A6FF-6DD8A58DEEA4}" type="datetimeFigureOut">
              <a:rPr lang="en-US" smtClean="0"/>
              <a:pPr/>
              <a:t>5/27/2007</a:t>
            </a:fld>
            <a:endParaRPr lang="en-US"/>
          </a:p>
        </p:txBody>
      </p:sp>
      <p:sp>
        <p:nvSpPr>
          <p:cNvPr id="4" name="Footer Placeholder 3"/>
          <p:cNvSpPr>
            <a:spLocks noGrp="1"/>
          </p:cNvSpPr>
          <p:nvPr>
            <p:ph type="ftr" sz="quarter" idx="11"/>
          </p:nvPr>
        </p:nvSpPr>
        <p:spPr/>
        <p:txBody>
          <a:bodyPr/>
          <a:lstStyle>
            <a:extLst/>
          </a:lstStyle>
          <a:p>
            <a:endParaRPr kumimoji="0" lang="en-US"/>
          </a:p>
        </p:txBody>
      </p:sp>
      <p:sp>
        <p:nvSpPr>
          <p:cNvPr id="5" name="Slide Number Placeholder 4"/>
          <p:cNvSpPr>
            <a:spLocks noGrp="1"/>
          </p:cNvSpPr>
          <p:nvPr>
            <p:ph type="sldNum" sz="quarter" idx="12"/>
          </p:nvPr>
        </p:nvSpPr>
        <p:spPr/>
        <p:txBody>
          <a:bodyPr/>
          <a:lstStyle>
            <a:extLst/>
          </a:lstStyle>
          <a:p>
            <a:fld id="{CA15C064-DD44-4CAC-873E-2D1F54821676}" type="slidenum">
              <a:rPr kumimoji="0" lang="en-US" smtClean="0"/>
              <a:pPr/>
              <a:t>‹#›</a:t>
            </a:fld>
            <a:endParaRPr kumimoji="0"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wip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4CBEAF9-9E58-4CC8-A6FF-6DD8A58DEEA4}" type="datetimeFigureOut">
              <a:rPr lang="en-US" smtClean="0"/>
              <a:pPr/>
              <a:t>5/27/2007</a:t>
            </a:fld>
            <a:endParaRPr lang="en-US"/>
          </a:p>
        </p:txBody>
      </p:sp>
      <p:sp>
        <p:nvSpPr>
          <p:cNvPr id="3" name="Footer Placeholder 2"/>
          <p:cNvSpPr>
            <a:spLocks noGrp="1"/>
          </p:cNvSpPr>
          <p:nvPr>
            <p:ph type="ftr" sz="quarter" idx="11"/>
          </p:nvPr>
        </p:nvSpPr>
        <p:spPr/>
        <p:txBody>
          <a:bodyPr/>
          <a:lstStyle>
            <a:extLst/>
          </a:lstStyle>
          <a:p>
            <a:endParaRPr kumimoji="0" lang="en-US"/>
          </a:p>
        </p:txBody>
      </p:sp>
      <p:sp>
        <p:nvSpPr>
          <p:cNvPr id="4" name="Slide Number Placeholder 3"/>
          <p:cNvSpPr>
            <a:spLocks noGrp="1"/>
          </p:cNvSpPr>
          <p:nvPr>
            <p:ph type="sldNum" sz="quarter" idx="12"/>
          </p:nvPr>
        </p:nvSpPr>
        <p:spPr/>
        <p:txBody>
          <a:bodyPr/>
          <a:lstStyle>
            <a:extLst/>
          </a:lstStyle>
          <a:p>
            <a:fld id="{CA15C064-DD44-4CAC-873E-2D1F54821676}" type="slidenum">
              <a:rPr kumimoji="0" lang="en-US" smtClean="0"/>
              <a:pPr/>
              <a:t>‹#›</a:t>
            </a:fld>
            <a:endParaRPr kumimoji="0" lang="en-US"/>
          </a:p>
        </p:txBody>
      </p:sp>
    </p:spTree>
  </p:cSld>
  <p:clrMapOvr>
    <a:masterClrMapping/>
  </p:clrMapOvr>
  <p:transition>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74CBEAF9-9E58-4CC8-A6FF-6DD8A58DEEA4}" type="datetimeFigureOut">
              <a:rPr lang="en-US" smtClean="0"/>
              <a:pPr/>
              <a:t>5/27/2007</a:t>
            </a:fld>
            <a:endParaRPr lang="en-US"/>
          </a:p>
        </p:txBody>
      </p:sp>
      <p:sp>
        <p:nvSpPr>
          <p:cNvPr id="6" name="Footer Placeholder 5"/>
          <p:cNvSpPr>
            <a:spLocks noGrp="1"/>
          </p:cNvSpPr>
          <p:nvPr>
            <p:ph type="ftr" sz="quarter" idx="11"/>
          </p:nvPr>
        </p:nvSpPr>
        <p:spPr/>
        <p:txBody>
          <a:bodyPr/>
          <a:lstStyle>
            <a:extLst/>
          </a:lstStyle>
          <a:p>
            <a:endParaRPr kumimoji="0" lang="en-US" dirty="0"/>
          </a:p>
        </p:txBody>
      </p:sp>
      <p:sp>
        <p:nvSpPr>
          <p:cNvPr id="7" name="Slide Number Placeholder 6"/>
          <p:cNvSpPr>
            <a:spLocks noGrp="1"/>
          </p:cNvSpPr>
          <p:nvPr>
            <p:ph type="sldNum" sz="quarter" idx="12"/>
          </p:nvPr>
        </p:nvSpPr>
        <p:spPr/>
        <p:txBody>
          <a:bodyPr/>
          <a:lstStyle>
            <a:extLst/>
          </a:lstStyle>
          <a:p>
            <a:fld id="{CA15C064-DD44-4CAC-873E-2D1F54821676}" type="slidenum">
              <a:rPr kumimoji="0" lang="en-US" smtClean="0"/>
              <a:pPr/>
              <a:t>‹#›</a:t>
            </a:fld>
            <a:endParaRPr kumimoji="0" lang="en-US"/>
          </a:p>
        </p:txBody>
      </p:sp>
    </p:spTree>
  </p:cSld>
  <p:clrMapOvr>
    <a:overrideClrMapping bg1="lt1" tx1="dk1" bg2="lt2" tx2="dk2" accent1="accent1" accent2="accent2" accent3="accent3" accent4="accent4" accent5="accent5" accent6="accent6" hlink="hlink" folHlink="folHlink"/>
  </p:clrMapOvr>
  <p:transition>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4CBEAF9-9E58-4CC8-A6FF-6DD8A58DEEA4}" type="datetimeFigureOut">
              <a:rPr lang="en-US" smtClean="0"/>
              <a:pPr/>
              <a:t>5/27/2007</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0"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A15C064-DD44-4CAC-873E-2D1F54821676}" type="slidenum">
              <a:rPr kumimoji="0" lang="en-US" smtClean="0"/>
              <a:pPr/>
              <a:t>‹#›</a:t>
            </a:fld>
            <a:endParaRPr kumimoji="0"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lgn="l" eaLnBrk="1" latinLnBrk="0" hangingPunct="1"/>
            <a:fld id="{74CBEAF9-9E58-4CC8-A6FF-6DD8A58DEEA4}" type="datetimeFigureOut">
              <a:rPr lang="en-US" smtClean="0"/>
              <a:pPr algn="l" eaLnBrk="1" latinLnBrk="0" hangingPunct="1"/>
              <a:t>5/27/2007</a:t>
            </a:fld>
            <a:endParaRPr lang="en-US" dirty="0">
              <a:solidFill>
                <a:schemeClr val="accent1">
                  <a:shade val="75000"/>
                </a:schemeClr>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lgn="r" eaLnBrk="1" latinLnBrk="0" hangingPunct="1"/>
            <a:endParaRPr kumimoji="0" lang="en-US" dirty="0">
              <a:solidFill>
                <a:schemeClr val="accent1">
                  <a:shade val="75000"/>
                </a:schemeClr>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A15C064-DD44-4CAC-873E-2D1F54821676}" type="slidenum">
              <a:rPr kumimoji="0" lang="en-US" smtClean="0"/>
              <a:pPr/>
              <a:t>‹#›</a:t>
            </a:fld>
            <a:endParaRPr kumimoji="0" lang="en-US" dirty="0">
              <a:solidFill>
                <a:schemeClr val="accent1">
                  <a:shade val="75000"/>
                </a:schemeClr>
              </a:solidFill>
            </a:endParaRP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ransition>
    <p:wipe/>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microsoft.com/downloads/details.aspx?FamilyID=36e38453-6e20-4cf7-8bfc-1cac7f35da49&amp;DisplayLang=en"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indowssdk.msdn.microsoft.com/en-us/library/ms756482(VS.80).asp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jpeg"/><Relationship Id="rId4" Type="http://schemas.openxmlformats.org/officeDocument/2006/relationships/image" Target="../media/image1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pinvoke.net/default.aspx/user32/SendMessage.html"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hyperlink" Target="http://msdn.microsoft.com/library/?url=/library/en-us/UxGuide/UXGuide/Windows/DialogBoxes/DialogBoxes.asp?frame=true" TargetMode="External"/><Relationship Id="rId4" Type="http://schemas.openxmlformats.org/officeDocument/2006/relationships/hyperlink" Target="http://msdn2.microsoft.com/en-us/library/system.windows.forms.flatstyle.aspx"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ctrTitle"/>
          </p:nvPr>
        </p:nvSpPr>
        <p:spPr>
          <a:xfrm>
            <a:off x="685800" y="685800"/>
            <a:ext cx="7716837" cy="1606550"/>
          </a:xfrm>
        </p:spPr>
        <p:txBody>
          <a:bodyPr>
            <a:normAutofit fontScale="90000"/>
          </a:bodyPr>
          <a:lstStyle/>
          <a:p>
            <a:r>
              <a:rPr lang="en-US" sz="6000" dirty="0" smtClean="0">
                <a:solidFill>
                  <a:schemeClr val="accent2"/>
                </a:solidFill>
                <a:effectLst>
                  <a:outerShdw blurRad="38100" dist="38100" dir="2700000" algn="tl">
                    <a:srgbClr val="C0C0C0"/>
                  </a:outerShdw>
                </a:effectLst>
              </a:rPr>
              <a:t>It’s Vista Time</a:t>
            </a:r>
            <a:r>
              <a:rPr lang="en-US" dirty="0" smtClean="0">
                <a:solidFill>
                  <a:schemeClr val="accent2"/>
                </a:solidFill>
                <a:effectLst>
                  <a:outerShdw blurRad="38100" dist="38100" dir="2700000" algn="tl">
                    <a:srgbClr val="C0C0C0"/>
                  </a:outerShdw>
                </a:effectLst>
              </a:rPr>
              <a:t/>
            </a:r>
            <a:br>
              <a:rPr lang="en-US" dirty="0" smtClean="0">
                <a:solidFill>
                  <a:schemeClr val="accent2"/>
                </a:solidFill>
                <a:effectLst>
                  <a:outerShdw blurRad="38100" dist="38100" dir="2700000" algn="tl">
                    <a:srgbClr val="C0C0C0"/>
                  </a:outerShdw>
                </a:effectLst>
              </a:rPr>
            </a:br>
            <a:r>
              <a:rPr lang="en-US" dirty="0" smtClean="0">
                <a:solidFill>
                  <a:schemeClr val="accent2"/>
                </a:solidFill>
                <a:effectLst>
                  <a:outerShdw blurRad="38100" dist="38100" dir="2700000" algn="tl">
                    <a:srgbClr val="C0C0C0"/>
                  </a:outerShdw>
                </a:effectLst>
              </a:rPr>
              <a:t>Is your application ready?</a:t>
            </a:r>
            <a:endParaRPr lang="en-US" dirty="0">
              <a:solidFill>
                <a:schemeClr val="accent2"/>
              </a:solidFill>
              <a:effectLst>
                <a:outerShdw blurRad="38100" dist="38100" dir="2700000" algn="tl">
                  <a:srgbClr val="C0C0C0"/>
                </a:outerShdw>
              </a:effectLst>
            </a:endParaRPr>
          </a:p>
        </p:txBody>
      </p:sp>
      <p:sp>
        <p:nvSpPr>
          <p:cNvPr id="431111" name="Rectangle 7"/>
          <p:cNvSpPr>
            <a:spLocks noGrp="1" noChangeArrowheads="1"/>
          </p:cNvSpPr>
          <p:nvPr>
            <p:ph type="subTitle" idx="1"/>
          </p:nvPr>
        </p:nvSpPr>
        <p:spPr>
          <a:xfrm>
            <a:off x="457200" y="5392738"/>
            <a:ext cx="5075237" cy="1465262"/>
          </a:xfrm>
          <a:noFill/>
          <a:ln/>
        </p:spPr>
        <p:txBody>
          <a:bodyPr>
            <a:normAutofit/>
          </a:bodyPr>
          <a:lstStyle/>
          <a:p>
            <a:pPr algn="l"/>
            <a:r>
              <a:rPr lang="en-US" dirty="0">
                <a:solidFill>
                  <a:schemeClr val="bg1"/>
                </a:solidFill>
              </a:rPr>
              <a:t>Kate Gregory</a:t>
            </a:r>
          </a:p>
          <a:p>
            <a:pPr algn="l"/>
            <a:r>
              <a:rPr lang="en-US" dirty="0">
                <a:solidFill>
                  <a:schemeClr val="bg1"/>
                </a:solidFill>
              </a:rPr>
              <a:t>kate@gregcons.com </a:t>
            </a:r>
          </a:p>
          <a:p>
            <a:pPr algn="l"/>
            <a:r>
              <a:rPr lang="en-US" dirty="0">
                <a:solidFill>
                  <a:schemeClr val="bg1"/>
                </a:solidFill>
              </a:rPr>
              <a:t>www.gregcons.com/kateblog</a:t>
            </a:r>
          </a:p>
        </p:txBody>
      </p:sp>
      <p:sp>
        <p:nvSpPr>
          <p:cNvPr id="6" name="Rectangle 16"/>
          <p:cNvSpPr>
            <a:spLocks noGrp="1" noChangeArrowheads="1"/>
          </p:cNvSpPr>
          <p:nvPr>
            <p:ph type="sldNum" sz="quarter" idx="12"/>
          </p:nvPr>
        </p:nvSpPr>
        <p:spPr>
          <a:xfrm>
            <a:off x="7239000" y="6248400"/>
            <a:ext cx="1905000" cy="457200"/>
          </a:xfrm>
          <a:prstGeom prst="rect">
            <a:avLst/>
          </a:prstGeom>
        </p:spPr>
        <p:txBody>
          <a:bodyPr/>
          <a:lstStyle/>
          <a:p>
            <a:fld id="{849A185C-5F17-4908-8A30-4521E28FE834}" type="slidenum">
              <a:rPr lang="en-US"/>
              <a:pPr/>
              <a:t>1</a:t>
            </a:fld>
            <a:endParaRPr lang="en-US"/>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ChangeArrowheads="1"/>
          </p:cNvSpPr>
          <p:nvPr>
            <p:ph idx="1"/>
          </p:nvPr>
        </p:nvSpPr>
        <p:spPr bwMode="black">
          <a:xfrm>
            <a:off x="381000" y="1066800"/>
            <a:ext cx="8410575" cy="4782848"/>
          </a:xfrm>
          <a:noFill/>
          <a:ln/>
        </p:spPr>
        <p:txBody>
          <a:bodyPr>
            <a:spAutoFit/>
          </a:bodyPr>
          <a:lstStyle/>
          <a:p>
            <a:r>
              <a:rPr lang="en-US" sz="3200" dirty="0">
                <a:sym typeface="Wingdings" pitchFamily="2" charset="2"/>
              </a:rPr>
              <a:t>Applications run without Admin privileges</a:t>
            </a:r>
          </a:p>
          <a:p>
            <a:r>
              <a:rPr lang="en-US" sz="3200" dirty="0">
                <a:sym typeface="Wingdings" pitchFamily="2" charset="2"/>
              </a:rPr>
              <a:t>Reduces </a:t>
            </a:r>
            <a:r>
              <a:rPr lang="en-US" sz="3200" dirty="0" smtClean="0">
                <a:sym typeface="Wingdings" pitchFamily="2" charset="2"/>
              </a:rPr>
              <a:t>impact of malware</a:t>
            </a:r>
            <a:endParaRPr lang="en-US" sz="3200" dirty="0">
              <a:sym typeface="Wingdings" pitchFamily="2" charset="2"/>
            </a:endParaRPr>
          </a:p>
          <a:p>
            <a:pPr marL="847725" lvl="1" indent="-447675"/>
            <a:r>
              <a:rPr lang="en-US" sz="2800" dirty="0" smtClean="0">
                <a:sym typeface="Wingdings" pitchFamily="2" charset="2"/>
              </a:rPr>
              <a:t>Does not prevent infection</a:t>
            </a:r>
            <a:endParaRPr lang="en-US" sz="2800" dirty="0">
              <a:sym typeface="Wingdings" pitchFamily="2" charset="2"/>
            </a:endParaRPr>
          </a:p>
          <a:p>
            <a:r>
              <a:rPr lang="en-US" sz="3200" dirty="0">
                <a:sym typeface="Wingdings" pitchFamily="2" charset="2"/>
              </a:rPr>
              <a:t>Issues</a:t>
            </a:r>
          </a:p>
          <a:p>
            <a:pPr marL="847725" lvl="1" indent="-447675"/>
            <a:r>
              <a:rPr lang="en-US" sz="2800" dirty="0">
                <a:sym typeface="Wingdings" pitchFamily="2" charset="2"/>
              </a:rPr>
              <a:t>Some app installers may not be detected</a:t>
            </a:r>
          </a:p>
          <a:p>
            <a:pPr marL="847725" lvl="1" indent="-447675"/>
            <a:r>
              <a:rPr lang="en-US" sz="2800" dirty="0">
                <a:sym typeface="Wingdings" pitchFamily="2" charset="2"/>
              </a:rPr>
              <a:t>Some applications are admin ‘by design’</a:t>
            </a:r>
          </a:p>
          <a:p>
            <a:pPr marL="847725" lvl="1" indent="-447675"/>
            <a:r>
              <a:rPr lang="en-US" sz="2800" dirty="0">
                <a:sym typeface="Wingdings" pitchFamily="2" charset="2"/>
              </a:rPr>
              <a:t>Some applications check for admin credentials</a:t>
            </a:r>
          </a:p>
          <a:p>
            <a:pPr marL="847725" lvl="1" indent="-447675"/>
            <a:r>
              <a:rPr lang="en-US" sz="2800" dirty="0">
                <a:sym typeface="Wingdings" pitchFamily="2" charset="2"/>
              </a:rPr>
              <a:t>Symptoms (silent failure, prompts, modal message)</a:t>
            </a:r>
          </a:p>
        </p:txBody>
      </p:sp>
      <p:sp>
        <p:nvSpPr>
          <p:cNvPr id="7" name="Slide Number Placeholder 5"/>
          <p:cNvSpPr>
            <a:spLocks noGrp="1"/>
          </p:cNvSpPr>
          <p:nvPr>
            <p:ph type="sldNum" sz="quarter" idx="12"/>
          </p:nvPr>
        </p:nvSpPr>
        <p:spPr>
          <a:xfrm>
            <a:off x="7239000" y="6243638"/>
            <a:ext cx="1905000" cy="457200"/>
          </a:xfrm>
          <a:prstGeom prst="rect">
            <a:avLst/>
          </a:prstGeom>
        </p:spPr>
        <p:txBody>
          <a:bodyPr/>
          <a:lstStyle/>
          <a:p>
            <a:fld id="{DD165982-C610-4A84-A8A4-6FD0A53B2A07}" type="slidenum">
              <a:rPr lang="en-US"/>
              <a:pPr/>
              <a:t>10</a:t>
            </a:fld>
            <a:endParaRPr lang="en-US"/>
          </a:p>
        </p:txBody>
      </p:sp>
      <p:sp>
        <p:nvSpPr>
          <p:cNvPr id="12" name="Rectangle 4"/>
          <p:cNvSpPr>
            <a:spLocks noGrp="1" noChangeArrowheads="1"/>
          </p:cNvSpPr>
          <p:nvPr>
            <p:ph type="title"/>
          </p:nvPr>
        </p:nvSpPr>
        <p:spPr>
          <a:xfrm>
            <a:off x="228600" y="152400"/>
            <a:ext cx="7793037" cy="762000"/>
          </a:xfrm>
          <a:noFill/>
          <a:ln/>
        </p:spPr>
        <p:txBody>
          <a:bodyPr anchor="t">
            <a:spAutoFit/>
          </a:bodyPr>
          <a:lstStyle/>
          <a:p>
            <a:r>
              <a:rPr lang="en-US" dirty="0">
                <a:sym typeface="Wingdings" pitchFamily="2" charset="2"/>
              </a:rPr>
              <a:t>User Account Control</a:t>
            </a:r>
          </a:p>
        </p:txBody>
      </p:sp>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57" name="Rectangle 13"/>
          <p:cNvSpPr>
            <a:spLocks noGrp="1" noChangeArrowheads="1"/>
          </p:cNvSpPr>
          <p:nvPr>
            <p:ph idx="1"/>
          </p:nvPr>
        </p:nvSpPr>
        <p:spPr>
          <a:xfrm>
            <a:off x="430212" y="914400"/>
            <a:ext cx="8713788" cy="5486400"/>
          </a:xfrm>
        </p:spPr>
        <p:txBody>
          <a:bodyPr>
            <a:normAutofit/>
          </a:bodyPr>
          <a:lstStyle/>
          <a:p>
            <a:r>
              <a:rPr lang="en-US" sz="2400" dirty="0"/>
              <a:t>By default, all interactive processes run as standard user</a:t>
            </a:r>
          </a:p>
          <a:p>
            <a:r>
              <a:rPr lang="en-US" sz="2400" dirty="0"/>
              <a:t>User consent is required to run a process with </a:t>
            </a:r>
            <a:br>
              <a:rPr lang="en-US" sz="2400" dirty="0"/>
            </a:br>
            <a:r>
              <a:rPr lang="en-US" sz="2400" dirty="0"/>
              <a:t>elevated </a:t>
            </a:r>
            <a:r>
              <a:rPr lang="en-US" sz="2400" dirty="0" smtClean="0"/>
              <a:t>privileges</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CA" sz="2400" dirty="0" smtClean="0"/>
              <a:t>Security shield identifies operations that require privilege elevation</a:t>
            </a:r>
            <a:endParaRPr lang="en-US" sz="2400" dirty="0"/>
          </a:p>
        </p:txBody>
      </p:sp>
      <p:sp>
        <p:nvSpPr>
          <p:cNvPr id="11" name="Slide Number Placeholder 5"/>
          <p:cNvSpPr>
            <a:spLocks noGrp="1"/>
          </p:cNvSpPr>
          <p:nvPr>
            <p:ph type="sldNum" sz="quarter" idx="12"/>
          </p:nvPr>
        </p:nvSpPr>
        <p:spPr>
          <a:xfrm>
            <a:off x="7239000" y="6243638"/>
            <a:ext cx="1905000" cy="457200"/>
          </a:xfrm>
          <a:prstGeom prst="rect">
            <a:avLst/>
          </a:prstGeom>
        </p:spPr>
        <p:txBody>
          <a:bodyPr/>
          <a:lstStyle/>
          <a:p>
            <a:fld id="{11CC2188-C01B-4B3F-96D3-0204949E34CF}" type="slidenum">
              <a:rPr lang="en-US"/>
              <a:pPr/>
              <a:t>11</a:t>
            </a:fld>
            <a:endParaRPr lang="en-US"/>
          </a:p>
        </p:txBody>
      </p:sp>
      <p:sp>
        <p:nvSpPr>
          <p:cNvPr id="518156" name="Rectangle 12"/>
          <p:cNvSpPr>
            <a:spLocks noGrp="1" noChangeArrowheads="1"/>
          </p:cNvSpPr>
          <p:nvPr>
            <p:ph type="title"/>
          </p:nvPr>
        </p:nvSpPr>
        <p:spPr>
          <a:xfrm>
            <a:off x="381000" y="228600"/>
            <a:ext cx="8382000" cy="609600"/>
          </a:xfrm>
        </p:spPr>
        <p:txBody>
          <a:bodyPr>
            <a:normAutofit fontScale="90000"/>
          </a:bodyPr>
          <a:lstStyle/>
          <a:p>
            <a:r>
              <a:rPr lang="en-US" dirty="0"/>
              <a:t>User Account </a:t>
            </a:r>
            <a:r>
              <a:rPr lang="en-US" dirty="0" smtClean="0"/>
              <a:t>Control</a:t>
            </a:r>
            <a:endParaRPr lang="en-US" sz="3600" dirty="0">
              <a:solidFill>
                <a:srgbClr val="E7B34B"/>
              </a:solidFill>
            </a:endParaRPr>
          </a:p>
        </p:txBody>
      </p:sp>
      <p:pic>
        <p:nvPicPr>
          <p:cNvPr id="518148" name="Picture 5"/>
          <p:cNvPicPr>
            <a:picLocks noChangeAspect="1" noChangeArrowheads="1"/>
          </p:cNvPicPr>
          <p:nvPr/>
        </p:nvPicPr>
        <p:blipFill>
          <a:blip r:embed="rId3"/>
          <a:srcRect/>
          <a:stretch>
            <a:fillRect/>
          </a:stretch>
        </p:blipFill>
        <p:spPr bwMode="auto">
          <a:xfrm>
            <a:off x="5562600" y="5867400"/>
            <a:ext cx="2890587" cy="590550"/>
          </a:xfrm>
          <a:prstGeom prst="rect">
            <a:avLst/>
          </a:prstGeom>
          <a:noFill/>
          <a:ln w="9525">
            <a:noFill/>
            <a:miter lim="800000"/>
            <a:headEnd/>
            <a:tailEnd/>
          </a:ln>
        </p:spPr>
      </p:pic>
      <p:pic>
        <p:nvPicPr>
          <p:cNvPr id="518150" name="Picture 6" descr="UAC Prompt (unsigned)"/>
          <p:cNvPicPr>
            <a:picLocks noChangeAspect="1" noChangeArrowheads="1"/>
          </p:cNvPicPr>
          <p:nvPr/>
        </p:nvPicPr>
        <p:blipFill>
          <a:blip r:embed="rId4"/>
          <a:srcRect/>
          <a:stretch>
            <a:fillRect/>
          </a:stretch>
        </p:blipFill>
        <p:spPr bwMode="auto">
          <a:xfrm>
            <a:off x="152400" y="2667000"/>
            <a:ext cx="3016250" cy="2374900"/>
          </a:xfrm>
          <a:prstGeom prst="rect">
            <a:avLst/>
          </a:prstGeom>
          <a:noFill/>
        </p:spPr>
      </p:pic>
      <p:pic>
        <p:nvPicPr>
          <p:cNvPr id="518152" name="Picture 8" descr="UAC Prompt (signed)"/>
          <p:cNvPicPr>
            <a:picLocks noChangeAspect="1" noChangeArrowheads="1"/>
          </p:cNvPicPr>
          <p:nvPr/>
        </p:nvPicPr>
        <p:blipFill>
          <a:blip r:embed="rId5"/>
          <a:srcRect/>
          <a:stretch>
            <a:fillRect/>
          </a:stretch>
        </p:blipFill>
        <p:spPr bwMode="auto">
          <a:xfrm>
            <a:off x="3276600" y="2590800"/>
            <a:ext cx="2870200" cy="1416050"/>
          </a:xfrm>
          <a:prstGeom prst="rect">
            <a:avLst/>
          </a:prstGeom>
          <a:noFill/>
        </p:spPr>
      </p:pic>
      <p:pic>
        <p:nvPicPr>
          <p:cNvPr id="518149" name="Picture 5" descr="UAC - OTS Prompt"/>
          <p:cNvPicPr>
            <a:picLocks noChangeAspect="1" noChangeArrowheads="1"/>
          </p:cNvPicPr>
          <p:nvPr/>
        </p:nvPicPr>
        <p:blipFill>
          <a:blip r:embed="rId6"/>
          <a:srcRect/>
          <a:stretch>
            <a:fillRect/>
          </a:stretch>
        </p:blipFill>
        <p:spPr bwMode="auto">
          <a:xfrm>
            <a:off x="5867400" y="2286000"/>
            <a:ext cx="2860675" cy="3100387"/>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18150"/>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518152"/>
                                        </p:tgtEl>
                                        <p:attrNameLst>
                                          <p:attrName>style.visibility</p:attrName>
                                        </p:attrNameLst>
                                      </p:cBhvr>
                                      <p:to>
                                        <p:strVal val="visible"/>
                                      </p:to>
                                    </p:set>
                                    <p:animEffect transition="in" filter="dissolve">
                                      <p:cBhvr>
                                        <p:cTn id="10" dur="500"/>
                                        <p:tgtEl>
                                          <p:spTgt spid="518152"/>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518149"/>
                                        </p:tgtEl>
                                        <p:attrNameLst>
                                          <p:attrName>style.visibility</p:attrName>
                                        </p:attrNameLst>
                                      </p:cBhvr>
                                      <p:to>
                                        <p:strVal val="visible"/>
                                      </p:to>
                                    </p:set>
                                    <p:animEffect transition="in" filter="dissolve">
                                      <p:cBhvr>
                                        <p:cTn id="14" dur="500"/>
                                        <p:tgtEl>
                                          <p:spTgt spid="518149"/>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518148"/>
                                        </p:tgtEl>
                                        <p:attrNameLst>
                                          <p:attrName>style.visibility</p:attrName>
                                        </p:attrNameLst>
                                      </p:cBhvr>
                                      <p:to>
                                        <p:strVal val="visible"/>
                                      </p:to>
                                    </p:set>
                                    <p:animEffect transition="in" filter="dissolve">
                                      <p:cBhvr>
                                        <p:cTn id="18" dur="500"/>
                                        <p:tgtEl>
                                          <p:spTgt spid="518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0200" name="Rectangle 8"/>
          <p:cNvSpPr>
            <a:spLocks noGrp="1" noChangeArrowheads="1"/>
          </p:cNvSpPr>
          <p:nvPr>
            <p:ph idx="1"/>
          </p:nvPr>
        </p:nvSpPr>
        <p:spPr>
          <a:xfrm>
            <a:off x="257175" y="1219200"/>
            <a:ext cx="8610600" cy="4567238"/>
          </a:xfrm>
        </p:spPr>
        <p:txBody>
          <a:bodyPr>
            <a:normAutofit lnSpcReduction="10000"/>
          </a:bodyPr>
          <a:lstStyle/>
          <a:p>
            <a:r>
              <a:rPr lang="en-US" sz="2800" dirty="0"/>
              <a:t>Registry and file system data virtualization</a:t>
            </a:r>
          </a:p>
          <a:p>
            <a:pPr lvl="1"/>
            <a:r>
              <a:rPr lang="en-US" sz="2400" dirty="0"/>
              <a:t>Redirects </a:t>
            </a:r>
            <a:r>
              <a:rPr lang="en-US" sz="2400" i="1" dirty="0"/>
              <a:t>some </a:t>
            </a:r>
            <a:r>
              <a:rPr lang="en-US" sz="2400" dirty="0"/>
              <a:t>write operations (system folders and HKLM\Software) to per-user virtual stores</a:t>
            </a:r>
          </a:p>
          <a:p>
            <a:pPr lvl="2"/>
            <a:r>
              <a:rPr lang="en-US" sz="1800" noProof="1">
                <a:latin typeface="Lucida Console" pitchFamily="49" charset="0"/>
              </a:rPr>
              <a:t>%userprofile%\AppData\Local\VirtualStore</a:t>
            </a:r>
          </a:p>
          <a:p>
            <a:pPr lvl="2"/>
            <a:r>
              <a:rPr lang="en-US" sz="1800" noProof="1">
                <a:latin typeface="Lucida Console" pitchFamily="49" charset="0"/>
              </a:rPr>
              <a:t>HKEY_CURRENT_USER\Software\Classes\VirtualStore</a:t>
            </a:r>
          </a:p>
          <a:p>
            <a:pPr lvl="1">
              <a:spcBef>
                <a:spcPct val="50000"/>
              </a:spcBef>
            </a:pPr>
            <a:r>
              <a:rPr lang="en-US" sz="2400" dirty="0"/>
              <a:t>Solely a </a:t>
            </a:r>
            <a:r>
              <a:rPr lang="en-US" sz="2400" dirty="0" smtClean="0"/>
              <a:t>compatibility </a:t>
            </a:r>
            <a:r>
              <a:rPr lang="en-US" sz="2400" dirty="0"/>
              <a:t>feature for existing applications  </a:t>
            </a:r>
          </a:p>
          <a:p>
            <a:pPr>
              <a:spcBef>
                <a:spcPct val="50000"/>
              </a:spcBef>
            </a:pPr>
            <a:r>
              <a:rPr lang="en-US" sz="2800" dirty="0"/>
              <a:t>Windows Vista applications should be “UAC-aware”</a:t>
            </a:r>
          </a:p>
          <a:p>
            <a:pPr lvl="1">
              <a:lnSpc>
                <a:spcPct val="95000"/>
              </a:lnSpc>
            </a:pPr>
            <a:r>
              <a:rPr lang="en-US" sz="2400" dirty="0"/>
              <a:t>Explicit request for elevation level eliminates the need  for virtualization</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1C4DFC60-2AA2-4F43-8C9D-5776C4D3BE27}" type="slidenum">
              <a:rPr lang="en-US"/>
              <a:pPr/>
              <a:t>12</a:t>
            </a:fld>
            <a:endParaRPr lang="en-US"/>
          </a:p>
        </p:txBody>
      </p:sp>
      <p:sp>
        <p:nvSpPr>
          <p:cNvPr id="520198" name="Rectangle 6"/>
          <p:cNvSpPr>
            <a:spLocks noGrp="1" noChangeArrowheads="1"/>
          </p:cNvSpPr>
          <p:nvPr>
            <p:ph type="title"/>
          </p:nvPr>
        </p:nvSpPr>
        <p:spPr>
          <a:xfrm>
            <a:off x="228600" y="152400"/>
            <a:ext cx="8763000" cy="533400"/>
          </a:xfrm>
        </p:spPr>
        <p:txBody>
          <a:bodyPr>
            <a:normAutofit fontScale="90000"/>
          </a:bodyPr>
          <a:lstStyle/>
          <a:p>
            <a:r>
              <a:rPr lang="en-US" dirty="0" smtClean="0"/>
              <a:t>Virtualization</a:t>
            </a:r>
            <a:endParaRPr lang="en-US" sz="3200" i="1" dirty="0">
              <a:solidFill>
                <a:srgbClr val="E7B34B"/>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6404" name="Rectangle 4"/>
          <p:cNvSpPr>
            <a:spLocks noGrp="1" noChangeArrowheads="1"/>
          </p:cNvSpPr>
          <p:nvPr>
            <p:ph idx="1"/>
          </p:nvPr>
        </p:nvSpPr>
        <p:spPr>
          <a:xfrm>
            <a:off x="304800" y="990600"/>
            <a:ext cx="8156575" cy="2943225"/>
          </a:xfrm>
        </p:spPr>
        <p:txBody>
          <a:bodyPr>
            <a:normAutofit/>
          </a:bodyPr>
          <a:lstStyle/>
          <a:p>
            <a:pPr>
              <a:buFont typeface="Arial" pitchFamily="34" charset="0"/>
              <a:buChar char="•"/>
            </a:pPr>
            <a:r>
              <a:rPr lang="en-US" sz="2800" dirty="0"/>
              <a:t>Files, registry keys are redirected </a:t>
            </a:r>
            <a:br>
              <a:rPr lang="en-US" sz="2800" dirty="0"/>
            </a:br>
            <a:r>
              <a:rPr lang="en-US" sz="2800" dirty="0"/>
              <a:t>when written to privileged areas</a:t>
            </a:r>
          </a:p>
          <a:p>
            <a:pPr>
              <a:buFont typeface="Arial" pitchFamily="34" charset="0"/>
              <a:buChar char="•"/>
            </a:pPr>
            <a:r>
              <a:rPr lang="en-US" sz="2800" dirty="0"/>
              <a:t>This is not a feature! </a:t>
            </a:r>
          </a:p>
          <a:p>
            <a:pPr lvl="1">
              <a:buFont typeface="Arial" pitchFamily="34" charset="0"/>
              <a:buChar char="•"/>
            </a:pPr>
            <a:r>
              <a:rPr lang="en-US" sz="2000" dirty="0"/>
              <a:t>Only a mitigation for UAC, WRP</a:t>
            </a:r>
          </a:p>
          <a:p>
            <a:pPr lvl="1">
              <a:buFont typeface="Arial" pitchFamily="34" charset="0"/>
              <a:buChar char="•"/>
            </a:pPr>
            <a:r>
              <a:rPr lang="en-US" sz="2000" dirty="0"/>
              <a:t>Don’t count on it </a:t>
            </a:r>
          </a:p>
          <a:p>
            <a:pPr>
              <a:buFont typeface="Arial" pitchFamily="34" charset="0"/>
              <a:buChar char="•"/>
            </a:pPr>
            <a:r>
              <a:rPr lang="en-US" sz="2800" dirty="0"/>
              <a:t>Virtualization is per user</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A6CE6796-78A3-49FF-A363-56DEE8DFFB8C}" type="slidenum">
              <a:rPr lang="en-US"/>
              <a:pPr/>
              <a:t>13</a:t>
            </a:fld>
            <a:endParaRPr lang="en-US"/>
          </a:p>
        </p:txBody>
      </p:sp>
      <p:sp>
        <p:nvSpPr>
          <p:cNvPr id="11265" name="Rectangle 1"/>
          <p:cNvSpPr>
            <a:spLocks noGrp="1"/>
          </p:cNvSpPr>
          <p:nvPr>
            <p:ph type="title"/>
          </p:nvPr>
        </p:nvSpPr>
        <p:spPr>
          <a:xfrm>
            <a:off x="228600" y="152400"/>
            <a:ext cx="7793037" cy="646331"/>
          </a:xfrm>
          <a:noFill/>
          <a:ln/>
        </p:spPr>
        <p:txBody>
          <a:bodyPr anchor="t">
            <a:spAutoFit/>
          </a:bodyPr>
          <a:lstStyle/>
          <a:p>
            <a:r>
              <a:rPr lang="en-US" sz="3600" dirty="0"/>
              <a:t>Virtualization</a:t>
            </a:r>
          </a:p>
        </p:txBody>
      </p:sp>
      <p:sp>
        <p:nvSpPr>
          <p:cNvPr id="5" name="AutoShape 15"/>
          <p:cNvSpPr>
            <a:spLocks noChangeArrowheads="1"/>
          </p:cNvSpPr>
          <p:nvPr/>
        </p:nvSpPr>
        <p:spPr bwMode="ltGray">
          <a:xfrm>
            <a:off x="609600" y="3733800"/>
            <a:ext cx="5943600" cy="2208133"/>
          </a:xfrm>
          <a:prstGeom prst="roundRect">
            <a:avLst>
              <a:gd name="adj" fmla="val 14241"/>
            </a:avLst>
          </a:prstGeom>
          <a:solidFill>
            <a:schemeClr val="accent2">
              <a:alpha val="40000"/>
            </a:schemeClr>
          </a:solidFill>
          <a:ln w="12700" algn="ctr">
            <a:noFill/>
            <a:round/>
            <a:headEnd/>
            <a:tailEnd/>
          </a:ln>
          <a:effectLst/>
        </p:spPr>
        <p:txBody>
          <a:bodyPr wrap="square" anchor="ctr">
            <a:spAutoFit/>
          </a:bodyPr>
          <a:lstStyle/>
          <a:p>
            <a:endParaRPr lang="en-CA" dirty="0" smtClean="0"/>
          </a:p>
          <a:p>
            <a:endParaRPr lang="en-CA" dirty="0" smtClean="0"/>
          </a:p>
          <a:p>
            <a:endParaRPr lang="en-CA" dirty="0" smtClean="0"/>
          </a:p>
          <a:p>
            <a:endParaRPr lang="en-CA" dirty="0" smtClean="0"/>
          </a:p>
          <a:p>
            <a:endParaRPr lang="en-CA" dirty="0" smtClean="0"/>
          </a:p>
          <a:p>
            <a:endParaRPr lang="en-CA" dirty="0" smtClean="0"/>
          </a:p>
          <a:p>
            <a:endParaRPr lang="en-CA" dirty="0"/>
          </a:p>
        </p:txBody>
      </p:sp>
      <p:sp>
        <p:nvSpPr>
          <p:cNvPr id="7" name="Text Box 4"/>
          <p:cNvSpPr txBox="1">
            <a:spLocks noChangeArrowheads="1"/>
          </p:cNvSpPr>
          <p:nvPr/>
        </p:nvSpPr>
        <p:spPr bwMode="auto">
          <a:xfrm>
            <a:off x="803275" y="3317875"/>
            <a:ext cx="4586288" cy="455613"/>
          </a:xfrm>
          <a:prstGeom prst="rect">
            <a:avLst/>
          </a:prstGeom>
          <a:noFill/>
          <a:ln w="9525">
            <a:noFill/>
            <a:miter lim="800000"/>
            <a:headEnd/>
            <a:tailEnd/>
          </a:ln>
        </p:spPr>
        <p:txBody>
          <a:bodyPr>
            <a:spAutoFit/>
          </a:bodyPr>
          <a:lstStyle/>
          <a:p>
            <a:pPr algn="ctr" eaLnBrk="1" hangingPunct="1">
              <a:lnSpc>
                <a:spcPct val="85000"/>
              </a:lnSpc>
              <a:spcBef>
                <a:spcPct val="20000"/>
              </a:spcBef>
            </a:pPr>
            <a:endParaRPr lang="en-US" sz="2800">
              <a:effectLst>
                <a:outerShdw blurRad="38100" dist="38100" dir="2700000" algn="tl">
                  <a:srgbClr val="C0C0C0"/>
                </a:outerShdw>
              </a:effectLst>
              <a:latin typeface="Segoe" pitchFamily="34" charset="0"/>
            </a:endParaRPr>
          </a:p>
        </p:txBody>
      </p:sp>
      <p:sp>
        <p:nvSpPr>
          <p:cNvPr id="8" name="Flowchart: Alternate Process 7"/>
          <p:cNvSpPr>
            <a:spLocks noChangeArrowheads="1"/>
          </p:cNvSpPr>
          <p:nvPr/>
        </p:nvSpPr>
        <p:spPr bwMode="blackWhite">
          <a:xfrm>
            <a:off x="914400" y="3810000"/>
            <a:ext cx="1906588" cy="484187"/>
          </a:xfrm>
          <a:prstGeom prst="flowChartAlternateProcess">
            <a:avLst/>
          </a:prstGeom>
          <a:gradFill rotWithShape="1">
            <a:gsLst>
              <a:gs pos="0">
                <a:schemeClr val="tx2">
                  <a:alpha val="50000"/>
                </a:schemeClr>
              </a:gs>
              <a:gs pos="100000">
                <a:schemeClr val="tx2">
                  <a:gamma/>
                  <a:shade val="46275"/>
                  <a:invGamma/>
                </a:schemeClr>
              </a:gs>
            </a:gsLst>
            <a:lin ang="5400000" scaled="1"/>
          </a:gradFill>
          <a:ln w="9525">
            <a:noFill/>
            <a:miter lim="800000"/>
            <a:headEnd/>
            <a:tailEnd/>
          </a:ln>
        </p:spPr>
        <p:txBody>
          <a:bodyPr>
            <a:spAutoFit/>
          </a:bodyPr>
          <a:lstStyle/>
          <a:p>
            <a:pPr algn="ctr" eaLnBrk="1" hangingPunct="1">
              <a:lnSpc>
                <a:spcPct val="85000"/>
              </a:lnSpc>
              <a:spcBef>
                <a:spcPct val="20000"/>
              </a:spcBef>
            </a:pPr>
            <a:r>
              <a:rPr lang="en-US" sz="2800" dirty="0">
                <a:solidFill>
                  <a:srgbClr val="66FFCC"/>
                </a:solidFill>
                <a:effectLst>
                  <a:outerShdw blurRad="38100" dist="38100" dir="2700000" algn="tl">
                    <a:srgbClr val="000000"/>
                  </a:outerShdw>
                </a:effectLst>
                <a:latin typeface="Segoe" pitchFamily="34" charset="0"/>
              </a:rPr>
              <a:t>APP A</a:t>
            </a:r>
          </a:p>
        </p:txBody>
      </p:sp>
      <p:cxnSp>
        <p:nvCxnSpPr>
          <p:cNvPr id="9" name="Shape 8"/>
          <p:cNvCxnSpPr>
            <a:cxnSpLocks noChangeShapeType="1"/>
            <a:stCxn id="8" idx="2"/>
            <a:endCxn id="11" idx="1"/>
          </p:cNvCxnSpPr>
          <p:nvPr/>
        </p:nvCxnSpPr>
        <p:spPr bwMode="auto">
          <a:xfrm rot="16200000" flipH="1">
            <a:off x="1664494" y="4497387"/>
            <a:ext cx="1815307" cy="1408906"/>
          </a:xfrm>
          <a:prstGeom prst="bentConnector2">
            <a:avLst/>
          </a:prstGeom>
          <a:noFill/>
          <a:ln w="31750" algn="ctr">
            <a:solidFill>
              <a:schemeClr val="tx1"/>
            </a:solidFill>
            <a:round/>
            <a:headEnd/>
            <a:tailEnd type="arrow" w="med" len="med"/>
          </a:ln>
          <a:effectLst/>
        </p:spPr>
      </p:cxnSp>
      <p:sp>
        <p:nvSpPr>
          <p:cNvPr id="10" name="TextBox 13"/>
          <p:cNvSpPr txBox="1">
            <a:spLocks noChangeArrowheads="1"/>
          </p:cNvSpPr>
          <p:nvPr/>
        </p:nvSpPr>
        <p:spPr bwMode="auto">
          <a:xfrm>
            <a:off x="706438" y="4700588"/>
            <a:ext cx="1009650" cy="366712"/>
          </a:xfrm>
          <a:prstGeom prst="rect">
            <a:avLst/>
          </a:prstGeom>
          <a:noFill/>
          <a:ln w="9525">
            <a:noFill/>
            <a:miter lim="800000"/>
            <a:headEnd/>
            <a:tailEnd/>
          </a:ln>
        </p:spPr>
        <p:txBody>
          <a:bodyPr>
            <a:spAutoFit/>
          </a:bodyPr>
          <a:lstStyle/>
          <a:p>
            <a:r>
              <a:rPr lang="en-US" dirty="0">
                <a:effectLst>
                  <a:outerShdw blurRad="38100" dist="38100" dir="2700000" algn="tl">
                    <a:srgbClr val="C0C0C0"/>
                  </a:outerShdw>
                </a:effectLst>
                <a:latin typeface="Segoe" pitchFamily="34" charset="0"/>
              </a:rPr>
              <a:t>WRITE</a:t>
            </a:r>
          </a:p>
        </p:txBody>
      </p:sp>
      <p:sp>
        <p:nvSpPr>
          <p:cNvPr id="11" name="Flowchart: Alternate Process 6"/>
          <p:cNvSpPr>
            <a:spLocks noChangeArrowheads="1"/>
          </p:cNvSpPr>
          <p:nvPr/>
        </p:nvSpPr>
        <p:spPr bwMode="blackWhite">
          <a:xfrm>
            <a:off x="3276600" y="5867400"/>
            <a:ext cx="1906587" cy="484188"/>
          </a:xfrm>
          <a:prstGeom prst="flowChartAlternateProcess">
            <a:avLst/>
          </a:prstGeom>
          <a:gradFill rotWithShape="1">
            <a:gsLst>
              <a:gs pos="0">
                <a:schemeClr val="hlink">
                  <a:alpha val="50000"/>
                </a:schemeClr>
              </a:gs>
              <a:gs pos="100000">
                <a:schemeClr val="hlink">
                  <a:gamma/>
                  <a:shade val="46275"/>
                  <a:invGamma/>
                </a:schemeClr>
              </a:gs>
            </a:gsLst>
            <a:lin ang="5400000" scaled="1"/>
          </a:gradFill>
          <a:ln w="9525">
            <a:noFill/>
            <a:miter lim="800000"/>
            <a:headEnd/>
            <a:tailEnd/>
          </a:ln>
        </p:spPr>
        <p:txBody>
          <a:bodyPr>
            <a:spAutoFit/>
          </a:bodyPr>
          <a:lstStyle/>
          <a:p>
            <a:pPr algn="ctr" eaLnBrk="1" hangingPunct="1">
              <a:lnSpc>
                <a:spcPct val="85000"/>
              </a:lnSpc>
              <a:spcBef>
                <a:spcPct val="20000"/>
              </a:spcBef>
            </a:pPr>
            <a:r>
              <a:rPr lang="en-US" sz="2800" dirty="0">
                <a:effectLst>
                  <a:outerShdw blurRad="38100" dist="38100" dir="2700000" algn="tl">
                    <a:srgbClr val="FFFFFF"/>
                  </a:outerShdw>
                </a:effectLst>
                <a:latin typeface="Segoe" pitchFamily="34" charset="0"/>
              </a:rPr>
              <a:t>HKLM</a:t>
            </a:r>
          </a:p>
        </p:txBody>
      </p:sp>
      <p:sp>
        <p:nvSpPr>
          <p:cNvPr id="21" name="Flowchart: Alternate Process 6"/>
          <p:cNvSpPr>
            <a:spLocks noChangeArrowheads="1"/>
          </p:cNvSpPr>
          <p:nvPr/>
        </p:nvSpPr>
        <p:spPr bwMode="blackWhite">
          <a:xfrm>
            <a:off x="3251200" y="4598988"/>
            <a:ext cx="1906588" cy="484187"/>
          </a:xfrm>
          <a:prstGeom prst="flowChartAlternateProcess">
            <a:avLst/>
          </a:prstGeom>
          <a:gradFill rotWithShape="1">
            <a:gsLst>
              <a:gs pos="0">
                <a:schemeClr val="tx2">
                  <a:alpha val="50000"/>
                </a:schemeClr>
              </a:gs>
              <a:gs pos="100000">
                <a:schemeClr val="tx2">
                  <a:gamma/>
                  <a:shade val="46275"/>
                  <a:invGamma/>
                </a:schemeClr>
              </a:gs>
            </a:gsLst>
            <a:lin ang="5400000" scaled="1"/>
          </a:gradFill>
          <a:ln w="9525">
            <a:noFill/>
            <a:miter lim="800000"/>
            <a:headEnd/>
            <a:tailEnd/>
          </a:ln>
        </p:spPr>
        <p:txBody>
          <a:bodyPr>
            <a:spAutoFit/>
          </a:bodyPr>
          <a:lstStyle/>
          <a:p>
            <a:pPr algn="ctr" eaLnBrk="1" hangingPunct="1">
              <a:lnSpc>
                <a:spcPct val="85000"/>
              </a:lnSpc>
              <a:spcBef>
                <a:spcPct val="20000"/>
              </a:spcBef>
            </a:pPr>
            <a:r>
              <a:rPr lang="en-US" sz="2800" dirty="0">
                <a:solidFill>
                  <a:srgbClr val="66FFCC"/>
                </a:solidFill>
                <a:effectLst>
                  <a:outerShdw blurRad="38100" dist="38100" dir="2700000" algn="tl">
                    <a:srgbClr val="000000"/>
                  </a:outerShdw>
                </a:effectLst>
                <a:latin typeface="Segoe" pitchFamily="34" charset="0"/>
              </a:rPr>
              <a:t>HKCU</a:t>
            </a:r>
          </a:p>
        </p:txBody>
      </p:sp>
      <p:sp>
        <p:nvSpPr>
          <p:cNvPr id="22" name="Line 25"/>
          <p:cNvSpPr>
            <a:spLocks noChangeShapeType="1"/>
          </p:cNvSpPr>
          <p:nvPr/>
        </p:nvSpPr>
        <p:spPr bwMode="invGray">
          <a:xfrm flipV="1">
            <a:off x="4214813" y="5094288"/>
            <a:ext cx="0" cy="823912"/>
          </a:xfrm>
          <a:prstGeom prst="line">
            <a:avLst/>
          </a:prstGeom>
          <a:noFill/>
          <a:ln w="38100">
            <a:solidFill>
              <a:schemeClr val="tx1"/>
            </a:solidFill>
            <a:round/>
            <a:headEnd/>
            <a:tailEnd type="triangle" w="med" len="med"/>
          </a:ln>
          <a:effectLst/>
        </p:spPr>
        <p:txBody>
          <a:bodyPr wrap="none">
            <a:spAutoFit/>
          </a:bodyPr>
          <a:lstStyle/>
          <a:p>
            <a:endParaRPr lang="en-CA"/>
          </a:p>
        </p:txBody>
      </p:sp>
      <p:sp>
        <p:nvSpPr>
          <p:cNvPr id="23" name="TextBox 14"/>
          <p:cNvSpPr txBox="1">
            <a:spLocks noChangeArrowheads="1"/>
          </p:cNvSpPr>
          <p:nvPr/>
        </p:nvSpPr>
        <p:spPr bwMode="auto">
          <a:xfrm>
            <a:off x="4267200" y="5410200"/>
            <a:ext cx="1466850" cy="366712"/>
          </a:xfrm>
          <a:prstGeom prst="rect">
            <a:avLst/>
          </a:prstGeom>
          <a:noFill/>
          <a:ln w="9525">
            <a:noFill/>
            <a:miter lim="800000"/>
            <a:headEnd/>
            <a:tailEnd/>
          </a:ln>
        </p:spPr>
        <p:txBody>
          <a:bodyPr>
            <a:spAutoFit/>
          </a:bodyPr>
          <a:lstStyle/>
          <a:p>
            <a:r>
              <a:rPr lang="en-US" dirty="0">
                <a:effectLst>
                  <a:outerShdw blurRad="38100" dist="38100" dir="2700000" algn="tl">
                    <a:srgbClr val="C0C0C0"/>
                  </a:outerShdw>
                </a:effectLst>
                <a:latin typeface="Segoe" pitchFamily="34" charset="0"/>
              </a:rPr>
              <a:t>REDIRECT</a:t>
            </a:r>
          </a:p>
        </p:txBody>
      </p:sp>
      <p:sp>
        <p:nvSpPr>
          <p:cNvPr id="24" name="TextBox 15"/>
          <p:cNvSpPr txBox="1">
            <a:spLocks noChangeArrowheads="1"/>
          </p:cNvSpPr>
          <p:nvPr/>
        </p:nvSpPr>
        <p:spPr bwMode="auto">
          <a:xfrm>
            <a:off x="3276600" y="3810000"/>
            <a:ext cx="942975" cy="641350"/>
          </a:xfrm>
          <a:prstGeom prst="rect">
            <a:avLst/>
          </a:prstGeom>
          <a:noFill/>
          <a:ln w="9525">
            <a:noFill/>
            <a:miter lim="800000"/>
            <a:headEnd/>
            <a:tailEnd/>
          </a:ln>
        </p:spPr>
        <p:txBody>
          <a:bodyPr>
            <a:spAutoFit/>
          </a:bodyPr>
          <a:lstStyle/>
          <a:p>
            <a:r>
              <a:rPr lang="en-US" dirty="0">
                <a:effectLst>
                  <a:outerShdw blurRad="38100" dist="38100" dir="2700000" algn="tl">
                    <a:srgbClr val="C0C0C0"/>
                  </a:outerShdw>
                </a:effectLst>
                <a:latin typeface="Segoe" pitchFamily="34" charset="0"/>
              </a:rPr>
              <a:t>READ/</a:t>
            </a:r>
          </a:p>
          <a:p>
            <a:r>
              <a:rPr lang="en-US" dirty="0">
                <a:effectLst>
                  <a:outerShdw blurRad="38100" dist="38100" dir="2700000" algn="tl">
                    <a:srgbClr val="C0C0C0"/>
                  </a:outerShdw>
                </a:effectLst>
                <a:latin typeface="Segoe" pitchFamily="34" charset="0"/>
              </a:rPr>
              <a:t>WRITE</a:t>
            </a:r>
          </a:p>
        </p:txBody>
      </p:sp>
      <p:sp>
        <p:nvSpPr>
          <p:cNvPr id="25" name="Line 34"/>
          <p:cNvSpPr>
            <a:spLocks noChangeShapeType="1"/>
          </p:cNvSpPr>
          <p:nvPr/>
        </p:nvSpPr>
        <p:spPr bwMode="invGray">
          <a:xfrm flipH="1">
            <a:off x="4191000" y="4038601"/>
            <a:ext cx="457200" cy="533400"/>
          </a:xfrm>
          <a:prstGeom prst="line">
            <a:avLst/>
          </a:prstGeom>
          <a:noFill/>
          <a:ln w="38100">
            <a:solidFill>
              <a:schemeClr val="tx1"/>
            </a:solidFill>
            <a:round/>
            <a:headEnd type="triangle" w="med" len="med"/>
            <a:tailEnd type="triangle" w="med" len="med"/>
          </a:ln>
          <a:effectLst/>
        </p:spPr>
        <p:txBody>
          <a:bodyPr wrap="square">
            <a:spAutoFit/>
          </a:bodyPr>
          <a:lstStyle/>
          <a:p>
            <a:endParaRPr lang="en-CA"/>
          </a:p>
        </p:txBody>
      </p:sp>
      <p:sp>
        <p:nvSpPr>
          <p:cNvPr id="26" name="Flowchart: Alternate Process 6"/>
          <p:cNvSpPr>
            <a:spLocks noChangeArrowheads="1"/>
          </p:cNvSpPr>
          <p:nvPr/>
        </p:nvSpPr>
        <p:spPr bwMode="blackWhite">
          <a:xfrm>
            <a:off x="4648200" y="3886200"/>
            <a:ext cx="1906588" cy="484187"/>
          </a:xfrm>
          <a:prstGeom prst="flowChartAlternateProcess">
            <a:avLst/>
          </a:prstGeom>
          <a:gradFill rotWithShape="1">
            <a:gsLst>
              <a:gs pos="0">
                <a:schemeClr val="tx2">
                  <a:alpha val="50000"/>
                </a:schemeClr>
              </a:gs>
              <a:gs pos="100000">
                <a:schemeClr val="tx2">
                  <a:gamma/>
                  <a:shade val="46275"/>
                  <a:invGamma/>
                </a:schemeClr>
              </a:gs>
            </a:gsLst>
            <a:lin ang="5400000" scaled="1"/>
          </a:gradFill>
          <a:ln w="9525" algn="ctr">
            <a:noFill/>
            <a:miter lim="800000"/>
            <a:headEnd/>
            <a:tailEnd/>
          </a:ln>
          <a:effectLst/>
        </p:spPr>
        <p:txBody>
          <a:bodyPr>
            <a:spAutoFit/>
          </a:bodyPr>
          <a:lstStyle/>
          <a:p>
            <a:pPr algn="ctr" eaLnBrk="1" hangingPunct="1">
              <a:lnSpc>
                <a:spcPct val="85000"/>
              </a:lnSpc>
              <a:spcBef>
                <a:spcPct val="20000"/>
              </a:spcBef>
            </a:pPr>
            <a:r>
              <a:rPr lang="en-US" sz="2800" dirty="0">
                <a:solidFill>
                  <a:srgbClr val="66FFCC"/>
                </a:solidFill>
                <a:effectLst>
                  <a:outerShdw blurRad="38100" dist="38100" dir="2700000" algn="tl">
                    <a:srgbClr val="000000"/>
                  </a:outerShdw>
                </a:effectLst>
                <a:latin typeface="Segoe" pitchFamily="34" charset="0"/>
              </a:rPr>
              <a:t>APP B</a:t>
            </a:r>
          </a:p>
        </p:txBody>
      </p:sp>
      <p:cxnSp>
        <p:nvCxnSpPr>
          <p:cNvPr id="27" name="Shape 12"/>
          <p:cNvCxnSpPr>
            <a:cxnSpLocks noChangeShapeType="1"/>
            <a:stCxn id="29" idx="2"/>
          </p:cNvCxnSpPr>
          <p:nvPr/>
        </p:nvCxnSpPr>
        <p:spPr bwMode="auto">
          <a:xfrm rot="5400000">
            <a:off x="5576491" y="3891360"/>
            <a:ext cx="1908176" cy="2713830"/>
          </a:xfrm>
          <a:prstGeom prst="bentConnector2">
            <a:avLst/>
          </a:prstGeom>
          <a:noFill/>
          <a:ln w="38100" algn="ctr">
            <a:solidFill>
              <a:schemeClr val="tx1"/>
            </a:solidFill>
            <a:round/>
            <a:headEnd type="arrow" w="med" len="med"/>
            <a:tailEnd type="arrow" w="med" len="med"/>
          </a:ln>
        </p:spPr>
      </p:cxnSp>
      <p:sp>
        <p:nvSpPr>
          <p:cNvPr id="28" name="TextBox 16"/>
          <p:cNvSpPr txBox="1">
            <a:spLocks noChangeArrowheads="1"/>
          </p:cNvSpPr>
          <p:nvPr/>
        </p:nvSpPr>
        <p:spPr bwMode="auto">
          <a:xfrm>
            <a:off x="6324600" y="5715000"/>
            <a:ext cx="1716088" cy="366713"/>
          </a:xfrm>
          <a:prstGeom prst="rect">
            <a:avLst/>
          </a:prstGeom>
          <a:noFill/>
          <a:ln w="9525">
            <a:noFill/>
            <a:miter lim="800000"/>
            <a:headEnd/>
            <a:tailEnd/>
          </a:ln>
        </p:spPr>
        <p:txBody>
          <a:bodyPr>
            <a:spAutoFit/>
          </a:bodyPr>
          <a:lstStyle/>
          <a:p>
            <a:r>
              <a:rPr lang="en-US" dirty="0">
                <a:effectLst>
                  <a:outerShdw blurRad="38100" dist="38100" dir="2700000" algn="tl">
                    <a:srgbClr val="C0C0C0"/>
                  </a:outerShdw>
                </a:effectLst>
                <a:latin typeface="Segoe" pitchFamily="34" charset="0"/>
              </a:rPr>
              <a:t>READ/WRITE</a:t>
            </a:r>
          </a:p>
        </p:txBody>
      </p:sp>
      <p:sp>
        <p:nvSpPr>
          <p:cNvPr id="29" name="Flowchart: Alternate Process 6"/>
          <p:cNvSpPr>
            <a:spLocks noChangeArrowheads="1"/>
          </p:cNvSpPr>
          <p:nvPr/>
        </p:nvSpPr>
        <p:spPr bwMode="blackWhite">
          <a:xfrm>
            <a:off x="6934200" y="3810000"/>
            <a:ext cx="1906587" cy="484187"/>
          </a:xfrm>
          <a:prstGeom prst="flowChartAlternateProcess">
            <a:avLst/>
          </a:prstGeom>
          <a:gradFill rotWithShape="1">
            <a:gsLst>
              <a:gs pos="0">
                <a:schemeClr val="hlink">
                  <a:alpha val="50000"/>
                </a:schemeClr>
              </a:gs>
              <a:gs pos="100000">
                <a:schemeClr val="hlink">
                  <a:gamma/>
                  <a:shade val="46275"/>
                  <a:invGamma/>
                </a:schemeClr>
              </a:gs>
            </a:gsLst>
            <a:lin ang="5400000" scaled="1"/>
          </a:gradFill>
          <a:ln w="9525">
            <a:noFill/>
            <a:miter lim="800000"/>
            <a:headEnd/>
            <a:tailEnd/>
          </a:ln>
        </p:spPr>
        <p:txBody>
          <a:bodyPr>
            <a:spAutoFit/>
          </a:bodyPr>
          <a:lstStyle/>
          <a:p>
            <a:pPr algn="ctr" eaLnBrk="1" hangingPunct="1">
              <a:lnSpc>
                <a:spcPct val="85000"/>
              </a:lnSpc>
              <a:spcBef>
                <a:spcPct val="20000"/>
              </a:spcBef>
            </a:pPr>
            <a:r>
              <a:rPr lang="en-US" sz="2800" dirty="0">
                <a:effectLst>
                  <a:outerShdw blurRad="38100" dist="38100" dir="2700000" algn="tl">
                    <a:srgbClr val="FFFFFF"/>
                  </a:outerShdw>
                </a:effectLst>
                <a:latin typeface="Segoe" pitchFamily="34" charset="0"/>
              </a:rPr>
              <a:t>APP C</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animBg="1"/>
      <p:bldP spid="26" grpId="0" animBg="1"/>
      <p:bldP spid="28" grpId="0"/>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
          <p:cNvSpPr>
            <a:spLocks noGrp="1" noChangeArrowheads="1"/>
          </p:cNvSpPr>
          <p:nvPr>
            <p:ph idx="1"/>
          </p:nvPr>
        </p:nvSpPr>
        <p:spPr bwMode="black">
          <a:xfrm>
            <a:off x="381000" y="990600"/>
            <a:ext cx="8359775" cy="4967514"/>
          </a:xfrm>
          <a:noFill/>
          <a:ln/>
        </p:spPr>
        <p:txBody>
          <a:bodyPr>
            <a:spAutoFit/>
          </a:bodyPr>
          <a:lstStyle/>
          <a:p>
            <a:r>
              <a:rPr lang="en-US" sz="3200" dirty="0">
                <a:sym typeface="Wingdings" pitchFamily="2" charset="2"/>
              </a:rPr>
              <a:t>Persist user data in User folders, files, registry keys</a:t>
            </a:r>
          </a:p>
          <a:p>
            <a:pPr marL="847725" lvl="1" indent="-447675"/>
            <a:r>
              <a:rPr lang="en-US" sz="2400" dirty="0">
                <a:sym typeface="Wingdings" pitchFamily="2" charset="2"/>
              </a:rPr>
              <a:t>Design the app to run as standard user</a:t>
            </a:r>
          </a:p>
          <a:p>
            <a:pPr marL="847725" lvl="1" indent="-447675"/>
            <a:r>
              <a:rPr lang="en-US" sz="2400" dirty="0">
                <a:sym typeface="Wingdings" pitchFamily="2" charset="2"/>
              </a:rPr>
              <a:t>Write to C:\ProgramData or %</a:t>
            </a:r>
            <a:r>
              <a:rPr lang="en-US" sz="2400" dirty="0" err="1">
                <a:sym typeface="Wingdings" pitchFamily="2" charset="2"/>
              </a:rPr>
              <a:t>UserProfile</a:t>
            </a:r>
            <a:r>
              <a:rPr lang="en-US" sz="2400" dirty="0">
                <a:sym typeface="Wingdings" pitchFamily="2" charset="2"/>
              </a:rPr>
              <a:t>%</a:t>
            </a:r>
          </a:p>
          <a:p>
            <a:pPr marL="847725" lvl="1" indent="-447675"/>
            <a:r>
              <a:rPr lang="en-US" sz="2400" dirty="0">
                <a:sym typeface="Wingdings" pitchFamily="2" charset="2"/>
              </a:rPr>
              <a:t>Write Registry values to HKCU</a:t>
            </a:r>
          </a:p>
          <a:p>
            <a:pPr marL="847725" lvl="1" indent="-447675"/>
            <a:r>
              <a:rPr lang="en-US" sz="2400" dirty="0">
                <a:sym typeface="Wingdings" pitchFamily="2" charset="2"/>
              </a:rPr>
              <a:t>Use MSI for application installation</a:t>
            </a:r>
          </a:p>
          <a:p>
            <a:r>
              <a:rPr lang="en-US" sz="3200" dirty="0">
                <a:sym typeface="Wingdings" pitchFamily="2" charset="2"/>
              </a:rPr>
              <a:t>Don’t open files and registry keys </a:t>
            </a:r>
            <a:br>
              <a:rPr lang="en-US" sz="3200" dirty="0">
                <a:sym typeface="Wingdings" pitchFamily="2" charset="2"/>
              </a:rPr>
            </a:br>
            <a:r>
              <a:rPr lang="en-US" sz="3200" dirty="0">
                <a:sym typeface="Wingdings" pitchFamily="2" charset="2"/>
              </a:rPr>
              <a:t>for write access unless and until </a:t>
            </a:r>
            <a:r>
              <a:rPr lang="en-US" sz="3200" dirty="0" smtClean="0">
                <a:sym typeface="Wingdings" pitchFamily="2" charset="2"/>
              </a:rPr>
              <a:t>required</a:t>
            </a:r>
          </a:p>
          <a:p>
            <a:r>
              <a:rPr lang="en-US" sz="3200" dirty="0" smtClean="0">
                <a:sym typeface="Wingdings" pitchFamily="2" charset="2"/>
              </a:rPr>
              <a:t>Use a manifest</a:t>
            </a:r>
          </a:p>
          <a:p>
            <a:pPr lvl="1"/>
            <a:r>
              <a:rPr lang="en-US" sz="2400" dirty="0" smtClean="0">
                <a:sym typeface="Wingdings" pitchFamily="2" charset="2"/>
              </a:rPr>
              <a:t>Specify standard user or administrative application</a:t>
            </a:r>
            <a:endParaRPr lang="en-US" sz="2400" dirty="0">
              <a:sym typeface="Wingdings" pitchFamily="2" charset="2"/>
            </a:endParaRP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0E6060A5-81F0-4F3D-A50A-1168CAA07A13}" type="slidenum">
              <a:rPr lang="en-US"/>
              <a:pPr/>
              <a:t>14</a:t>
            </a:fld>
            <a:endParaRPr lang="en-US"/>
          </a:p>
        </p:txBody>
      </p:sp>
      <p:sp>
        <p:nvSpPr>
          <p:cNvPr id="21" name="Rectangle 27"/>
          <p:cNvSpPr>
            <a:spLocks noGrp="1" noChangeArrowheads="1"/>
          </p:cNvSpPr>
          <p:nvPr>
            <p:ph type="title"/>
          </p:nvPr>
        </p:nvSpPr>
        <p:spPr>
          <a:xfrm>
            <a:off x="152400" y="214313"/>
            <a:ext cx="8791575" cy="646331"/>
          </a:xfrm>
          <a:noFill/>
          <a:ln/>
        </p:spPr>
        <p:txBody>
          <a:bodyPr wrap="square" anchor="t">
            <a:spAutoFit/>
          </a:bodyPr>
          <a:lstStyle/>
          <a:p>
            <a:pPr>
              <a:spcAft>
                <a:spcPct val="10000"/>
              </a:spcAft>
            </a:pPr>
            <a:r>
              <a:rPr lang="en-US" sz="3600" dirty="0">
                <a:sym typeface="Wingdings" pitchFamily="2" charset="2"/>
              </a:rPr>
              <a:t>Guidance</a:t>
            </a:r>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7781" name="Rectangle 5"/>
          <p:cNvSpPr>
            <a:spLocks noGrp="1" noChangeArrowheads="1"/>
          </p:cNvSpPr>
          <p:nvPr>
            <p:ph idx="1"/>
          </p:nvPr>
        </p:nvSpPr>
        <p:spPr>
          <a:xfrm>
            <a:off x="381000" y="1066800"/>
            <a:ext cx="8410575" cy="4787900"/>
          </a:xfrm>
        </p:spPr>
        <p:txBody>
          <a:bodyPr>
            <a:normAutofit/>
          </a:bodyPr>
          <a:lstStyle/>
          <a:p>
            <a:r>
              <a:rPr lang="en-US" sz="2800" dirty="0"/>
              <a:t>Determine an elevation level </a:t>
            </a:r>
          </a:p>
          <a:p>
            <a:pPr lvl="1"/>
            <a:r>
              <a:rPr lang="en-US" sz="2400" dirty="0"/>
              <a:t>Run as standard user (recommended)</a:t>
            </a:r>
          </a:p>
          <a:p>
            <a:pPr lvl="1"/>
            <a:r>
              <a:rPr lang="en-US" sz="2400" dirty="0"/>
              <a:t>Run with user’s highest privileges</a:t>
            </a:r>
          </a:p>
          <a:p>
            <a:pPr lvl="1"/>
            <a:r>
              <a:rPr lang="en-US" sz="2400" dirty="0"/>
              <a:t>Require administrator</a:t>
            </a:r>
          </a:p>
          <a:p>
            <a:r>
              <a:rPr lang="en-US" sz="2800" dirty="0"/>
              <a:t>Set the execution level in an app manifest</a:t>
            </a:r>
          </a:p>
          <a:p>
            <a:r>
              <a:rPr lang="en-US" sz="2800" dirty="0"/>
              <a:t>For mixed use applications</a:t>
            </a:r>
          </a:p>
          <a:p>
            <a:pPr lvl="1"/>
            <a:r>
              <a:rPr lang="en-US" sz="2400" dirty="0"/>
              <a:t>App launches as standard user</a:t>
            </a:r>
          </a:p>
          <a:p>
            <a:pPr lvl="1"/>
            <a:r>
              <a:rPr lang="en-US" sz="2400" dirty="0"/>
              <a:t>Privileged operations run in a separate, </a:t>
            </a:r>
            <a:br>
              <a:rPr lang="en-US" sz="2400" dirty="0"/>
            </a:br>
            <a:r>
              <a:rPr lang="en-US" sz="2400" dirty="0"/>
              <a:t>elevated process</a:t>
            </a:r>
          </a:p>
          <a:p>
            <a:pPr lvl="1"/>
            <a:r>
              <a:rPr lang="en-US" sz="2400" dirty="0"/>
              <a:t>Security shield icon used to indicate </a:t>
            </a:r>
            <a:br>
              <a:rPr lang="en-US" sz="2400" dirty="0"/>
            </a:br>
            <a:r>
              <a:rPr lang="en-US" sz="2400" dirty="0"/>
              <a:t>privileged operations</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6D2B712B-8B42-4165-9ECB-13438F914CD8}" type="slidenum">
              <a:rPr lang="en-US"/>
              <a:pPr/>
              <a:t>15</a:t>
            </a:fld>
            <a:endParaRPr lang="en-US"/>
          </a:p>
        </p:txBody>
      </p:sp>
      <p:sp>
        <p:nvSpPr>
          <p:cNvPr id="587780" name="Rectangle 4"/>
          <p:cNvSpPr>
            <a:spLocks noGrp="1" noChangeArrowheads="1"/>
          </p:cNvSpPr>
          <p:nvPr>
            <p:ph type="title"/>
          </p:nvPr>
        </p:nvSpPr>
        <p:spPr>
          <a:xfrm>
            <a:off x="304800" y="0"/>
            <a:ext cx="8382000" cy="685800"/>
          </a:xfrm>
        </p:spPr>
        <p:txBody>
          <a:bodyPr>
            <a:normAutofit fontScale="90000"/>
          </a:bodyPr>
          <a:lstStyle/>
          <a:p>
            <a:r>
              <a:rPr lang="en-US" sz="4000" dirty="0" smtClean="0"/>
              <a:t>How to make an app UAC-aware</a:t>
            </a:r>
            <a:endParaRPr 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7781">
                                            <p:txEl>
                                              <p:pRg st="0" end="0"/>
                                            </p:txEl>
                                          </p:spTgt>
                                        </p:tgtEl>
                                        <p:attrNameLst>
                                          <p:attrName>style.visibility</p:attrName>
                                        </p:attrNameLst>
                                      </p:cBhvr>
                                      <p:to>
                                        <p:strVal val="visible"/>
                                      </p:to>
                                    </p:set>
                                    <p:animEffect transition="in" filter="dissolve">
                                      <p:cBhvr>
                                        <p:cTn id="7" dur="500"/>
                                        <p:tgtEl>
                                          <p:spTgt spid="587781">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87781">
                                            <p:txEl>
                                              <p:pRg st="1" end="1"/>
                                            </p:txEl>
                                          </p:spTgt>
                                        </p:tgtEl>
                                        <p:attrNameLst>
                                          <p:attrName>style.visibility</p:attrName>
                                        </p:attrNameLst>
                                      </p:cBhvr>
                                      <p:to>
                                        <p:strVal val="visible"/>
                                      </p:to>
                                    </p:set>
                                    <p:animEffect transition="in" filter="dissolve">
                                      <p:cBhvr>
                                        <p:cTn id="11" dur="500"/>
                                        <p:tgtEl>
                                          <p:spTgt spid="587781">
                                            <p:txEl>
                                              <p:pRg st="1" end="1"/>
                                            </p:txEl>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87781">
                                            <p:txEl>
                                              <p:pRg st="2" end="2"/>
                                            </p:txEl>
                                          </p:spTgt>
                                        </p:tgtEl>
                                        <p:attrNameLst>
                                          <p:attrName>style.visibility</p:attrName>
                                        </p:attrNameLst>
                                      </p:cBhvr>
                                      <p:to>
                                        <p:strVal val="visible"/>
                                      </p:to>
                                    </p:set>
                                    <p:animEffect transition="in" filter="dissolve">
                                      <p:cBhvr>
                                        <p:cTn id="15" dur="500"/>
                                        <p:tgtEl>
                                          <p:spTgt spid="587781">
                                            <p:txEl>
                                              <p:pRg st="2" end="2"/>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587781">
                                            <p:txEl>
                                              <p:pRg st="3" end="3"/>
                                            </p:txEl>
                                          </p:spTgt>
                                        </p:tgtEl>
                                        <p:attrNameLst>
                                          <p:attrName>style.visibility</p:attrName>
                                        </p:attrNameLst>
                                      </p:cBhvr>
                                      <p:to>
                                        <p:strVal val="visible"/>
                                      </p:to>
                                    </p:set>
                                    <p:animEffect transition="in" filter="dissolve">
                                      <p:cBhvr>
                                        <p:cTn id="19" dur="500"/>
                                        <p:tgtEl>
                                          <p:spTgt spid="587781">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587781">
                                            <p:txEl>
                                              <p:pRg st="4" end="4"/>
                                            </p:txEl>
                                          </p:spTgt>
                                        </p:tgtEl>
                                        <p:attrNameLst>
                                          <p:attrName>style.visibility</p:attrName>
                                        </p:attrNameLst>
                                      </p:cBhvr>
                                      <p:to>
                                        <p:strVal val="visible"/>
                                      </p:to>
                                    </p:set>
                                    <p:animEffect transition="in" filter="dissolve">
                                      <p:cBhvr>
                                        <p:cTn id="24" dur="500"/>
                                        <p:tgtEl>
                                          <p:spTgt spid="58778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587781">
                                            <p:txEl>
                                              <p:pRg st="5" end="5"/>
                                            </p:txEl>
                                          </p:spTgt>
                                        </p:tgtEl>
                                        <p:attrNameLst>
                                          <p:attrName>style.visibility</p:attrName>
                                        </p:attrNameLst>
                                      </p:cBhvr>
                                      <p:to>
                                        <p:strVal val="visible"/>
                                      </p:to>
                                    </p:set>
                                    <p:animEffect transition="in" filter="dissolve">
                                      <p:cBhvr>
                                        <p:cTn id="29" dur="500"/>
                                        <p:tgtEl>
                                          <p:spTgt spid="587781">
                                            <p:txEl>
                                              <p:pRg st="5" end="5"/>
                                            </p:txEl>
                                          </p:spTgt>
                                        </p:tgtEl>
                                      </p:cBhvr>
                                    </p:animEffect>
                                  </p:childTnLst>
                                </p:cTn>
                              </p:par>
                            </p:childTnLst>
                          </p:cTn>
                        </p:par>
                        <p:par>
                          <p:cTn id="30" fill="hold">
                            <p:stCondLst>
                              <p:cond delay="500"/>
                            </p:stCondLst>
                            <p:childTnLst>
                              <p:par>
                                <p:cTn id="31" presetID="9" presetClass="entr" presetSubtype="0" fill="hold" grpId="0" nodeType="afterEffect">
                                  <p:stCondLst>
                                    <p:cond delay="0"/>
                                  </p:stCondLst>
                                  <p:childTnLst>
                                    <p:set>
                                      <p:cBhvr>
                                        <p:cTn id="32" dur="1" fill="hold">
                                          <p:stCondLst>
                                            <p:cond delay="0"/>
                                          </p:stCondLst>
                                        </p:cTn>
                                        <p:tgtEl>
                                          <p:spTgt spid="587781">
                                            <p:txEl>
                                              <p:pRg st="6" end="6"/>
                                            </p:txEl>
                                          </p:spTgt>
                                        </p:tgtEl>
                                        <p:attrNameLst>
                                          <p:attrName>style.visibility</p:attrName>
                                        </p:attrNameLst>
                                      </p:cBhvr>
                                      <p:to>
                                        <p:strVal val="visible"/>
                                      </p:to>
                                    </p:set>
                                    <p:animEffect transition="in" filter="dissolve">
                                      <p:cBhvr>
                                        <p:cTn id="33" dur="500"/>
                                        <p:tgtEl>
                                          <p:spTgt spid="587781">
                                            <p:txEl>
                                              <p:pRg st="6" end="6"/>
                                            </p:txEl>
                                          </p:spTgt>
                                        </p:tgtEl>
                                      </p:cBhvr>
                                    </p:animEffect>
                                  </p:childTnLst>
                                </p:cTn>
                              </p:par>
                            </p:childTnLst>
                          </p:cTn>
                        </p:par>
                        <p:par>
                          <p:cTn id="34" fill="hold">
                            <p:stCondLst>
                              <p:cond delay="1000"/>
                            </p:stCondLst>
                            <p:childTnLst>
                              <p:par>
                                <p:cTn id="35" presetID="9" presetClass="entr" presetSubtype="0" fill="hold" grpId="0" nodeType="afterEffect">
                                  <p:stCondLst>
                                    <p:cond delay="0"/>
                                  </p:stCondLst>
                                  <p:childTnLst>
                                    <p:set>
                                      <p:cBhvr>
                                        <p:cTn id="36" dur="1" fill="hold">
                                          <p:stCondLst>
                                            <p:cond delay="0"/>
                                          </p:stCondLst>
                                        </p:cTn>
                                        <p:tgtEl>
                                          <p:spTgt spid="587781">
                                            <p:txEl>
                                              <p:pRg st="7" end="7"/>
                                            </p:txEl>
                                          </p:spTgt>
                                        </p:tgtEl>
                                        <p:attrNameLst>
                                          <p:attrName>style.visibility</p:attrName>
                                        </p:attrNameLst>
                                      </p:cBhvr>
                                      <p:to>
                                        <p:strVal val="visible"/>
                                      </p:to>
                                    </p:set>
                                    <p:animEffect transition="in" filter="dissolve">
                                      <p:cBhvr>
                                        <p:cTn id="37" dur="500"/>
                                        <p:tgtEl>
                                          <p:spTgt spid="587781">
                                            <p:txEl>
                                              <p:pRg st="7" end="7"/>
                                            </p:txEl>
                                          </p:spTgt>
                                        </p:tgtEl>
                                      </p:cBhvr>
                                    </p:animEffect>
                                  </p:childTnLst>
                                </p:cTn>
                              </p:par>
                            </p:childTnLst>
                          </p:cTn>
                        </p:par>
                        <p:par>
                          <p:cTn id="38" fill="hold">
                            <p:stCondLst>
                              <p:cond delay="1500"/>
                            </p:stCondLst>
                            <p:childTnLst>
                              <p:par>
                                <p:cTn id="39" presetID="9" presetClass="entr" presetSubtype="0" fill="hold" grpId="0" nodeType="afterEffect">
                                  <p:stCondLst>
                                    <p:cond delay="0"/>
                                  </p:stCondLst>
                                  <p:childTnLst>
                                    <p:set>
                                      <p:cBhvr>
                                        <p:cTn id="40" dur="1" fill="hold">
                                          <p:stCondLst>
                                            <p:cond delay="0"/>
                                          </p:stCondLst>
                                        </p:cTn>
                                        <p:tgtEl>
                                          <p:spTgt spid="587781">
                                            <p:txEl>
                                              <p:pRg st="8" end="8"/>
                                            </p:txEl>
                                          </p:spTgt>
                                        </p:tgtEl>
                                        <p:attrNameLst>
                                          <p:attrName>style.visibility</p:attrName>
                                        </p:attrNameLst>
                                      </p:cBhvr>
                                      <p:to>
                                        <p:strVal val="visible"/>
                                      </p:to>
                                    </p:set>
                                    <p:animEffect transition="in" filter="dissolve">
                                      <p:cBhvr>
                                        <p:cTn id="41" dur="500"/>
                                        <p:tgtEl>
                                          <p:spTgt spid="58778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7781"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2355" name="Rectangle 3"/>
          <p:cNvSpPr>
            <a:spLocks noGrp="1" noChangeArrowheads="1"/>
          </p:cNvSpPr>
          <p:nvPr>
            <p:ph idx="1"/>
          </p:nvPr>
        </p:nvSpPr>
        <p:spPr>
          <a:xfrm>
            <a:off x="381001" y="990600"/>
            <a:ext cx="8561388" cy="4056063"/>
          </a:xfrm>
        </p:spPr>
        <p:txBody>
          <a:bodyPr>
            <a:noAutofit/>
          </a:bodyPr>
          <a:lstStyle/>
          <a:p>
            <a:pPr>
              <a:buFont typeface="Wingdings" pitchFamily="2" charset="2"/>
              <a:buNone/>
            </a:pPr>
            <a:r>
              <a:rPr lang="en-US" sz="3200" dirty="0"/>
              <a:t>What managed code developers need to know:</a:t>
            </a:r>
          </a:p>
          <a:p>
            <a:r>
              <a:rPr lang="en-US" sz="3200" dirty="0"/>
              <a:t>How to embed a manifest in a </a:t>
            </a:r>
            <a:br>
              <a:rPr lang="en-US" sz="3200" dirty="0"/>
            </a:br>
            <a:r>
              <a:rPr lang="en-US" sz="3200" dirty="0"/>
              <a:t>managed executable</a:t>
            </a:r>
          </a:p>
          <a:p>
            <a:r>
              <a:rPr lang="en-US" sz="3200" dirty="0"/>
              <a:t>How to set the security shield icon</a:t>
            </a:r>
          </a:p>
          <a:p>
            <a:r>
              <a:rPr lang="en-US" sz="3200" dirty="0"/>
              <a:t>How to launch an elevated process</a:t>
            </a:r>
          </a:p>
          <a:p>
            <a:r>
              <a:rPr lang="en-US" sz="3200" dirty="0"/>
              <a:t>Debugging UAC-aware apps in Visual Studio </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AE04F59E-1E4D-40A2-8CC6-63B6FAE3BBA9}" type="slidenum">
              <a:rPr lang="en-US"/>
              <a:pPr/>
              <a:t>16</a:t>
            </a:fld>
            <a:endParaRPr lang="en-US"/>
          </a:p>
        </p:txBody>
      </p:sp>
      <p:sp>
        <p:nvSpPr>
          <p:cNvPr id="612354" name="Rectangle 2"/>
          <p:cNvSpPr>
            <a:spLocks noGrp="1" noChangeArrowheads="1"/>
          </p:cNvSpPr>
          <p:nvPr>
            <p:ph type="title"/>
          </p:nvPr>
        </p:nvSpPr>
        <p:spPr>
          <a:xfrm>
            <a:off x="381000" y="0"/>
            <a:ext cx="8382000" cy="762000"/>
          </a:xfrm>
        </p:spPr>
        <p:txBody>
          <a:bodyPr>
            <a:normAutofit fontScale="90000"/>
          </a:bodyPr>
          <a:lstStyle/>
          <a:p>
            <a:r>
              <a:rPr lang="en-US" sz="4800" dirty="0" smtClean="0"/>
              <a:t>Making an app UAC-aware</a:t>
            </a:r>
            <a:endParaRPr lang="en-US" sz="4000" dirty="0"/>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4"/>
          <p:cNvSpPr>
            <a:spLocks noGrp="1"/>
          </p:cNvSpPr>
          <p:nvPr>
            <p:ph type="sldNum" sz="quarter" idx="12"/>
          </p:nvPr>
        </p:nvSpPr>
        <p:spPr>
          <a:xfrm>
            <a:off x="7239000" y="5557838"/>
            <a:ext cx="1905000" cy="457200"/>
          </a:xfrm>
          <a:prstGeom prst="rect">
            <a:avLst/>
          </a:prstGeom>
        </p:spPr>
        <p:txBody>
          <a:bodyPr/>
          <a:lstStyle/>
          <a:p>
            <a:fld id="{1CD923FF-5118-4C36-9A05-4BE4B644BFD2}" type="slidenum">
              <a:rPr lang="en-US"/>
              <a:pPr/>
              <a:t>17</a:t>
            </a:fld>
            <a:endParaRPr lang="en-US"/>
          </a:p>
        </p:txBody>
      </p:sp>
      <p:sp>
        <p:nvSpPr>
          <p:cNvPr id="522262" name="Rectangle 22"/>
          <p:cNvSpPr>
            <a:spLocks noGrp="1" noChangeArrowheads="1"/>
          </p:cNvSpPr>
          <p:nvPr>
            <p:ph type="title"/>
          </p:nvPr>
        </p:nvSpPr>
        <p:spPr>
          <a:xfrm>
            <a:off x="381000" y="228600"/>
            <a:ext cx="8382000" cy="533400"/>
          </a:xfrm>
        </p:spPr>
        <p:txBody>
          <a:bodyPr>
            <a:normAutofit fontScale="90000"/>
          </a:bodyPr>
          <a:lstStyle/>
          <a:p>
            <a:r>
              <a:rPr lang="en-US" sz="3600" dirty="0" smtClean="0"/>
              <a:t>UAC-aware </a:t>
            </a:r>
            <a:r>
              <a:rPr lang="en-US" sz="3600" dirty="0"/>
              <a:t>app manifest</a:t>
            </a:r>
          </a:p>
        </p:txBody>
      </p:sp>
      <p:sp>
        <p:nvSpPr>
          <p:cNvPr id="522245" name="Text Box 5"/>
          <p:cNvSpPr txBox="1">
            <a:spLocks noChangeArrowheads="1"/>
          </p:cNvSpPr>
          <p:nvPr/>
        </p:nvSpPr>
        <p:spPr bwMode="auto">
          <a:xfrm>
            <a:off x="457200" y="1066800"/>
            <a:ext cx="8001000" cy="4495800"/>
          </a:xfrm>
          <a:prstGeom prst="rect">
            <a:avLst/>
          </a:prstGeom>
          <a:solidFill>
            <a:srgbClr val="FFFFFF">
              <a:alpha val="80000"/>
            </a:srgbClr>
          </a:solidFill>
          <a:ln w="9525">
            <a:solidFill>
              <a:schemeClr val="bg1"/>
            </a:solidFill>
            <a:miter lim="800000"/>
            <a:headEnd/>
            <a:tailEnd type="none" w="lg" len="lg"/>
          </a:ln>
          <a:effectLst/>
        </p:spPr>
        <p:txBody>
          <a:bodyPr>
            <a:spAutoFit/>
          </a:bodyPr>
          <a:lstStyle/>
          <a:p>
            <a:pPr eaLnBrk="1" hangingPunct="1"/>
            <a:r>
              <a:rPr lang="en-CA" noProof="1">
                <a:solidFill>
                  <a:srgbClr val="0000FF"/>
                </a:solidFill>
                <a:latin typeface="Lucida Console" pitchFamily="49" charset="0"/>
                <a:cs typeface="Arial" charset="0"/>
              </a:rPr>
              <a:t>&lt;?</a:t>
            </a:r>
            <a:r>
              <a:rPr lang="en-CA" noProof="1">
                <a:solidFill>
                  <a:srgbClr val="800000"/>
                </a:solidFill>
                <a:latin typeface="Lucida Console" pitchFamily="49" charset="0"/>
                <a:cs typeface="Arial" charset="0"/>
              </a:rPr>
              <a:t>xml</a:t>
            </a:r>
            <a:r>
              <a:rPr lang="en-CA" noProof="1">
                <a:solidFill>
                  <a:srgbClr val="0000FF"/>
                </a:solidFill>
                <a:latin typeface="Lucida Console" pitchFamily="49" charset="0"/>
                <a:cs typeface="Arial" charset="0"/>
              </a:rPr>
              <a:t> </a:t>
            </a:r>
            <a:r>
              <a:rPr lang="en-CA" noProof="1">
                <a:solidFill>
                  <a:srgbClr val="FF0000"/>
                </a:solidFill>
                <a:latin typeface="Lucida Console" pitchFamily="49" charset="0"/>
                <a:cs typeface="Arial" charset="0"/>
              </a:rPr>
              <a:t>version</a:t>
            </a:r>
            <a:r>
              <a:rPr lang="en-CA" noProof="1">
                <a:solidFill>
                  <a:srgbClr val="0000FF"/>
                </a:solidFill>
                <a:latin typeface="Lucida Console" pitchFamily="49" charset="0"/>
                <a:cs typeface="Arial" charset="0"/>
              </a:rPr>
              <a:t>="1.0" </a:t>
            </a:r>
            <a:r>
              <a:rPr lang="en-CA" noProof="1">
                <a:solidFill>
                  <a:srgbClr val="FF0000"/>
                </a:solidFill>
                <a:latin typeface="Lucida Console" pitchFamily="49" charset="0"/>
                <a:cs typeface="Arial" charset="0"/>
              </a:rPr>
              <a:t>encoding</a:t>
            </a:r>
            <a:r>
              <a:rPr lang="en-CA" noProof="1">
                <a:solidFill>
                  <a:srgbClr val="0000FF"/>
                </a:solidFill>
                <a:latin typeface="Lucida Console" pitchFamily="49" charset="0"/>
                <a:cs typeface="Arial" charset="0"/>
              </a:rPr>
              <a:t>="utf-8" ?&gt;</a:t>
            </a:r>
          </a:p>
          <a:p>
            <a:pPr eaLnBrk="1" hangingPunct="1"/>
            <a:r>
              <a:rPr lang="en-CA" noProof="1">
                <a:solidFill>
                  <a:srgbClr val="0000FF"/>
                </a:solidFill>
                <a:latin typeface="Lucida Console" pitchFamily="49" charset="0"/>
                <a:cs typeface="Arial" charset="0"/>
              </a:rPr>
              <a:t>&lt;</a:t>
            </a:r>
            <a:r>
              <a:rPr lang="en-CA" noProof="1">
                <a:solidFill>
                  <a:srgbClr val="800000"/>
                </a:solidFill>
                <a:latin typeface="Lucida Console" pitchFamily="49" charset="0"/>
                <a:cs typeface="Arial" charset="0"/>
              </a:rPr>
              <a:t>assembly</a:t>
            </a:r>
            <a:r>
              <a:rPr lang="en-CA" noProof="1">
                <a:solidFill>
                  <a:srgbClr val="0000FF"/>
                </a:solidFill>
                <a:latin typeface="Lucida Console" pitchFamily="49" charset="0"/>
                <a:cs typeface="Arial" charset="0"/>
              </a:rPr>
              <a:t> </a:t>
            </a:r>
            <a:r>
              <a:rPr lang="en-CA" noProof="1">
                <a:solidFill>
                  <a:srgbClr val="FF0000"/>
                </a:solidFill>
                <a:latin typeface="Lucida Console" pitchFamily="49" charset="0"/>
                <a:cs typeface="Arial" charset="0"/>
              </a:rPr>
              <a:t>xmlns</a:t>
            </a:r>
            <a:r>
              <a:rPr lang="en-CA" noProof="1">
                <a:solidFill>
                  <a:srgbClr val="0000FF"/>
                </a:solidFill>
                <a:latin typeface="Lucida Console" pitchFamily="49" charset="0"/>
                <a:cs typeface="Arial" charset="0"/>
              </a:rPr>
              <a:t>="urn:schemas-microsoft-com:as</a:t>
            </a:r>
            <a:endParaRPr lang="en-US" dirty="0">
              <a:solidFill>
                <a:srgbClr val="0000FF"/>
              </a:solidFill>
              <a:latin typeface="Lucida Console" pitchFamily="49" charset="0"/>
              <a:cs typeface="Arial" charset="0"/>
            </a:endParaRPr>
          </a:p>
          <a:p>
            <a:pPr eaLnBrk="1" hangingPunct="1"/>
            <a:r>
              <a:rPr lang="en-US" noProof="1">
                <a:solidFill>
                  <a:srgbClr val="0000FF"/>
                </a:solidFill>
                <a:latin typeface="Lucida Console" pitchFamily="49" charset="0"/>
                <a:cs typeface="Arial" charset="0"/>
              </a:rPr>
              <a:t>mv.v1" </a:t>
            </a:r>
            <a:r>
              <a:rPr lang="en-US" noProof="1">
                <a:solidFill>
                  <a:srgbClr val="FF0000"/>
                </a:solidFill>
                <a:latin typeface="Lucida Console" pitchFamily="49" charset="0"/>
                <a:cs typeface="Arial" charset="0"/>
              </a:rPr>
              <a:t>manifestVersion</a:t>
            </a:r>
            <a:r>
              <a:rPr lang="en-US" noProof="1">
                <a:solidFill>
                  <a:srgbClr val="0000FF"/>
                </a:solidFill>
                <a:latin typeface="Lucida Console" pitchFamily="49" charset="0"/>
                <a:cs typeface="Arial" charset="0"/>
              </a:rPr>
              <a:t>="1.0"&gt;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assemblyIdentity</a:t>
            </a:r>
            <a:r>
              <a:rPr lang="en-US" noProof="1">
                <a:solidFill>
                  <a:srgbClr val="0000FF"/>
                </a:solidFill>
                <a:latin typeface="Lucida Console" pitchFamily="49" charset="0"/>
                <a:cs typeface="Arial" charset="0"/>
              </a:rPr>
              <a:t> </a:t>
            </a:r>
            <a:r>
              <a:rPr lang="en-US" noProof="1">
                <a:solidFill>
                  <a:srgbClr val="FF0000"/>
                </a:solidFill>
                <a:latin typeface="Lucida Console" pitchFamily="49" charset="0"/>
                <a:cs typeface="Arial" charset="0"/>
              </a:rPr>
              <a:t>version</a:t>
            </a:r>
            <a:r>
              <a:rPr lang="en-US" noProof="1">
                <a:solidFill>
                  <a:srgbClr val="0000FF"/>
                </a:solidFill>
                <a:latin typeface="Lucida Console" pitchFamily="49" charset="0"/>
                <a:cs typeface="Arial" charset="0"/>
              </a:rPr>
              <a:t>="1.0.0.0" </a:t>
            </a:r>
          </a:p>
          <a:p>
            <a:pPr eaLnBrk="1" hangingPunct="1"/>
            <a:r>
              <a:rPr lang="en-US" noProof="1">
                <a:solidFill>
                  <a:srgbClr val="0000FF"/>
                </a:solidFill>
                <a:latin typeface="Lucida Console" pitchFamily="49" charset="0"/>
                <a:cs typeface="Arial" charset="0"/>
              </a:rPr>
              <a:t>    </a:t>
            </a:r>
            <a:r>
              <a:rPr lang="en-US" noProof="1">
                <a:solidFill>
                  <a:srgbClr val="FF0000"/>
                </a:solidFill>
                <a:latin typeface="Lucida Console" pitchFamily="49" charset="0"/>
                <a:cs typeface="Arial" charset="0"/>
              </a:rPr>
              <a:t>processorArchitecture</a:t>
            </a:r>
            <a:r>
              <a:rPr lang="en-US" noProof="1">
                <a:solidFill>
                  <a:srgbClr val="0000FF"/>
                </a:solidFill>
                <a:latin typeface="Lucida Console" pitchFamily="49" charset="0"/>
                <a:cs typeface="Arial" charset="0"/>
              </a:rPr>
              <a:t>="X86"</a:t>
            </a:r>
          </a:p>
          <a:p>
            <a:pPr eaLnBrk="1" hangingPunct="1"/>
            <a:r>
              <a:rPr lang="en-US" noProof="1">
                <a:solidFill>
                  <a:srgbClr val="0000FF"/>
                </a:solidFill>
                <a:latin typeface="Lucida Console" pitchFamily="49" charset="0"/>
                <a:cs typeface="Arial" charset="0"/>
              </a:rPr>
              <a:t>    </a:t>
            </a:r>
            <a:r>
              <a:rPr lang="en-US" noProof="1">
                <a:solidFill>
                  <a:srgbClr val="FF0000"/>
                </a:solidFill>
                <a:latin typeface="Lucida Console" pitchFamily="49" charset="0"/>
                <a:cs typeface="Arial" charset="0"/>
              </a:rPr>
              <a:t>name</a:t>
            </a:r>
            <a:r>
              <a:rPr lang="en-US" noProof="1">
                <a:solidFill>
                  <a:srgbClr val="0000FF"/>
                </a:solidFill>
                <a:latin typeface="Lucida Console" pitchFamily="49" charset="0"/>
                <a:cs typeface="Arial" charset="0"/>
              </a:rPr>
              <a:t>="App</a:t>
            </a:r>
            <a:r>
              <a:rPr lang="en-US" dirty="0">
                <a:solidFill>
                  <a:srgbClr val="0000FF"/>
                </a:solidFill>
                <a:latin typeface="Lucida Console" pitchFamily="49" charset="0"/>
                <a:cs typeface="Arial" charset="0"/>
              </a:rPr>
              <a:t>Name</a:t>
            </a:r>
            <a:r>
              <a:rPr lang="en-US" noProof="1">
                <a:solidFill>
                  <a:srgbClr val="0000FF"/>
                </a:solidFill>
                <a:latin typeface="Lucida Console" pitchFamily="49" charset="0"/>
                <a:cs typeface="Arial" charset="0"/>
              </a:rPr>
              <a:t>"</a:t>
            </a:r>
          </a:p>
          <a:p>
            <a:pPr eaLnBrk="1" hangingPunct="1"/>
            <a:r>
              <a:rPr lang="en-US" noProof="1">
                <a:solidFill>
                  <a:srgbClr val="0000FF"/>
                </a:solidFill>
                <a:latin typeface="Lucida Console" pitchFamily="49" charset="0"/>
                <a:cs typeface="Arial" charset="0"/>
              </a:rPr>
              <a:t>    </a:t>
            </a:r>
            <a:r>
              <a:rPr lang="en-US" noProof="1">
                <a:solidFill>
                  <a:srgbClr val="FF0000"/>
                </a:solidFill>
                <a:latin typeface="Lucida Console" pitchFamily="49" charset="0"/>
                <a:cs typeface="Arial" charset="0"/>
              </a:rPr>
              <a:t>type</a:t>
            </a:r>
            <a:r>
              <a:rPr lang="en-US" noProof="1">
                <a:solidFill>
                  <a:srgbClr val="0000FF"/>
                </a:solidFill>
                <a:latin typeface="Lucida Console" pitchFamily="49" charset="0"/>
                <a:cs typeface="Arial" charset="0"/>
              </a:rPr>
              <a:t>="win32" /&gt;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description</a:t>
            </a:r>
            <a:r>
              <a:rPr lang="en-US" noProof="1">
                <a:solidFill>
                  <a:srgbClr val="0000FF"/>
                </a:solidFill>
                <a:latin typeface="Lucida Console" pitchFamily="49" charset="0"/>
                <a:cs typeface="Arial" charset="0"/>
              </a:rPr>
              <a:t>&gt;</a:t>
            </a:r>
            <a:r>
              <a:rPr lang="en-US" dirty="0">
                <a:solidFill>
                  <a:srgbClr val="0000FF"/>
                </a:solidFill>
                <a:latin typeface="Lucida Console" pitchFamily="49" charset="0"/>
                <a:cs typeface="Arial" charset="0"/>
              </a:rPr>
              <a:t>App Description</a:t>
            </a:r>
            <a:r>
              <a:rPr lang="en-US" noProof="1">
                <a:solidFill>
                  <a:srgbClr val="0000FF"/>
                </a:solidFill>
                <a:latin typeface="Lucida Console" pitchFamily="49" charset="0"/>
                <a:cs typeface="Arial" charset="0"/>
              </a:rPr>
              <a:t>&lt;/</a:t>
            </a:r>
            <a:r>
              <a:rPr lang="en-US" noProof="1">
                <a:solidFill>
                  <a:srgbClr val="800000"/>
                </a:solidFill>
                <a:latin typeface="Lucida Console" pitchFamily="49" charset="0"/>
                <a:cs typeface="Arial" charset="0"/>
              </a:rPr>
              <a:t>description</a:t>
            </a:r>
            <a:r>
              <a:rPr lang="en-US" noProof="1">
                <a:solidFill>
                  <a:srgbClr val="0000FF"/>
                </a:solidFill>
                <a:latin typeface="Lucida Console" pitchFamily="49" charset="0"/>
                <a:cs typeface="Arial" charset="0"/>
              </a:rPr>
              <a:t>&gt;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trustInfo</a:t>
            </a:r>
            <a:r>
              <a:rPr lang="en-US" noProof="1">
                <a:solidFill>
                  <a:srgbClr val="0000FF"/>
                </a:solidFill>
                <a:latin typeface="Lucida Console" pitchFamily="49" charset="0"/>
                <a:cs typeface="Arial" charset="0"/>
              </a:rPr>
              <a:t> </a:t>
            </a:r>
            <a:r>
              <a:rPr lang="en-US" noProof="1">
                <a:solidFill>
                  <a:srgbClr val="FF0000"/>
                </a:solidFill>
                <a:latin typeface="Lucida Console" pitchFamily="49" charset="0"/>
                <a:cs typeface="Arial" charset="0"/>
              </a:rPr>
              <a:t>xmlns</a:t>
            </a:r>
            <a:r>
              <a:rPr lang="en-US" noProof="1">
                <a:solidFill>
                  <a:srgbClr val="0000FF"/>
                </a:solidFill>
                <a:latin typeface="Lucida Console" pitchFamily="49" charset="0"/>
                <a:cs typeface="Arial" charset="0"/>
              </a:rPr>
              <a:t>="urn:schemas-microsoft.com:asm.v3"&gt;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security</a:t>
            </a:r>
            <a:r>
              <a:rPr lang="en-US" noProof="1">
                <a:solidFill>
                  <a:srgbClr val="0000FF"/>
                </a:solidFill>
                <a:latin typeface="Lucida Console" pitchFamily="49" charset="0"/>
                <a:cs typeface="Arial" charset="0"/>
              </a:rPr>
              <a:t>&gt;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requestedPrivileges</a:t>
            </a:r>
            <a:r>
              <a:rPr lang="en-US" noProof="1">
                <a:solidFill>
                  <a:srgbClr val="0000FF"/>
                </a:solidFill>
                <a:latin typeface="Lucida Console" pitchFamily="49" charset="0"/>
                <a:cs typeface="Arial" charset="0"/>
              </a:rPr>
              <a:t>&gt;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requestedExecutionLevel</a:t>
            </a:r>
            <a:r>
              <a:rPr lang="en-US" noProof="1">
                <a:solidFill>
                  <a:srgbClr val="0000FF"/>
                </a:solidFill>
                <a:latin typeface="Lucida Console" pitchFamily="49" charset="0"/>
                <a:cs typeface="Arial" charset="0"/>
              </a:rPr>
              <a:t> </a:t>
            </a:r>
            <a:r>
              <a:rPr lang="en-US" noProof="1">
                <a:solidFill>
                  <a:srgbClr val="FF0000"/>
                </a:solidFill>
                <a:latin typeface="Lucida Console" pitchFamily="49" charset="0"/>
                <a:cs typeface="Arial" charset="0"/>
              </a:rPr>
              <a:t>level</a:t>
            </a:r>
            <a:r>
              <a:rPr lang="en-US" noProof="1">
                <a:solidFill>
                  <a:srgbClr val="0000FF"/>
                </a:solidFill>
                <a:latin typeface="Lucida Console" pitchFamily="49" charset="0"/>
                <a:cs typeface="Arial" charset="0"/>
              </a:rPr>
              <a:t>="asInvoker" /&gt;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requestedPrivileges</a:t>
            </a:r>
            <a:r>
              <a:rPr lang="en-US" noProof="1">
                <a:solidFill>
                  <a:srgbClr val="0000FF"/>
                </a:solidFill>
                <a:latin typeface="Lucida Console" pitchFamily="49" charset="0"/>
                <a:cs typeface="Arial" charset="0"/>
              </a:rPr>
              <a:t>&gt;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security</a:t>
            </a:r>
            <a:r>
              <a:rPr lang="en-US" noProof="1">
                <a:solidFill>
                  <a:srgbClr val="0000FF"/>
                </a:solidFill>
                <a:latin typeface="Lucida Console" pitchFamily="49" charset="0"/>
                <a:cs typeface="Arial" charset="0"/>
              </a:rPr>
              <a:t>&gt;</a:t>
            </a:r>
          </a:p>
          <a:p>
            <a:pPr eaLnBrk="1" hangingPunct="1"/>
            <a:r>
              <a:rPr lang="en-US" noProof="1">
                <a:solidFill>
                  <a:srgbClr val="0000FF"/>
                </a:solidFill>
                <a:latin typeface="Lucida Console" pitchFamily="49" charset="0"/>
                <a:cs typeface="Arial" charset="0"/>
              </a:rPr>
              <a:t>  &lt;/</a:t>
            </a:r>
            <a:r>
              <a:rPr lang="en-US" noProof="1">
                <a:solidFill>
                  <a:srgbClr val="800000"/>
                </a:solidFill>
                <a:latin typeface="Lucida Console" pitchFamily="49" charset="0"/>
                <a:cs typeface="Arial" charset="0"/>
              </a:rPr>
              <a:t>trustInfo</a:t>
            </a:r>
            <a:r>
              <a:rPr lang="en-US" noProof="1">
                <a:solidFill>
                  <a:srgbClr val="0000FF"/>
                </a:solidFill>
                <a:latin typeface="Lucida Console" pitchFamily="49" charset="0"/>
                <a:cs typeface="Arial" charset="0"/>
              </a:rPr>
              <a:t>&gt;</a:t>
            </a:r>
          </a:p>
          <a:p>
            <a:pPr eaLnBrk="1" hangingPunct="1"/>
            <a:r>
              <a:rPr lang="en-US" noProof="1">
                <a:solidFill>
                  <a:srgbClr val="0000FF"/>
                </a:solidFill>
                <a:latin typeface="Lucida Console" pitchFamily="49" charset="0"/>
                <a:cs typeface="Arial" charset="0"/>
              </a:rPr>
              <a:t>&lt;/</a:t>
            </a:r>
            <a:r>
              <a:rPr lang="en-US" noProof="1">
                <a:solidFill>
                  <a:srgbClr val="800000"/>
                </a:solidFill>
                <a:latin typeface="Lucida Console" pitchFamily="49" charset="0"/>
                <a:cs typeface="Arial" charset="0"/>
              </a:rPr>
              <a:t>assembly</a:t>
            </a:r>
            <a:r>
              <a:rPr lang="en-US" noProof="1">
                <a:solidFill>
                  <a:srgbClr val="0000FF"/>
                </a:solidFill>
                <a:latin typeface="Lucida Console" pitchFamily="49" charset="0"/>
                <a:cs typeface="Arial" charset="0"/>
              </a:rPr>
              <a:t>&gt;</a:t>
            </a:r>
          </a:p>
        </p:txBody>
      </p:sp>
      <p:graphicFrame>
        <p:nvGraphicFramePr>
          <p:cNvPr id="522265" name="Group 25"/>
          <p:cNvGraphicFramePr>
            <a:graphicFrameLocks noGrp="1"/>
          </p:cNvGraphicFramePr>
          <p:nvPr/>
        </p:nvGraphicFramePr>
        <p:xfrm>
          <a:off x="5548313" y="4572000"/>
          <a:ext cx="3595687" cy="1828800"/>
        </p:xfrm>
        <a:graphic>
          <a:graphicData uri="http://schemas.openxmlformats.org/drawingml/2006/table">
            <a:tbl>
              <a:tblPr/>
              <a:tblGrid>
                <a:gridCol w="3595687"/>
              </a:tblGrid>
              <a:tr h="279400">
                <a:tc>
                  <a:txBody>
                    <a:body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rgbClr val="FFFFFF"/>
                          </a:solidFill>
                          <a:effectLst/>
                          <a:latin typeface="Tahoma" charset="0"/>
                        </a:rPr>
                        <a:t>requestedExecutionLevel</a:t>
                      </a:r>
                    </a:p>
                  </a:txBody>
                  <a:tcPr horzOverflow="overflow">
                    <a:lnL w="12700" cap="flat" cmpd="sng" algn="ctr">
                      <a:solidFill>
                        <a:srgbClr val="FF3300"/>
                      </a:solidFill>
                      <a:prstDash val="solid"/>
                      <a:round/>
                      <a:headEnd type="none" w="med" len="med"/>
                      <a:tailEnd type="none" w="med" len="med"/>
                    </a:lnL>
                    <a:lnR w="12700" cap="flat" cmpd="sng" algn="ctr">
                      <a:solidFill>
                        <a:srgbClr val="FF3300"/>
                      </a:solidFill>
                      <a:prstDash val="solid"/>
                      <a:round/>
                      <a:headEnd type="none" w="med" len="med"/>
                      <a:tailEnd type="none" w="med" len="med"/>
                    </a:lnR>
                    <a:lnT w="12700" cap="flat" cmpd="sng" algn="ctr">
                      <a:solidFill>
                        <a:srgbClr val="FF3300"/>
                      </a:solidFill>
                      <a:prstDash val="solid"/>
                      <a:round/>
                      <a:headEnd type="none" w="med" len="med"/>
                      <a:tailEnd type="none" w="med" len="med"/>
                    </a:lnT>
                    <a:lnB w="12700" cap="flat" cmpd="sng" algn="ctr">
                      <a:solidFill>
                        <a:srgbClr val="FF3300"/>
                      </a:solidFill>
                      <a:prstDash val="solid"/>
                      <a:round/>
                      <a:headEnd type="none" w="med" len="med"/>
                      <a:tailEnd type="none" w="med" len="med"/>
                    </a:lnB>
                    <a:lnTlToBr>
                      <a:noFill/>
                    </a:lnTlToBr>
                    <a:lnBlToTr>
                      <a:noFill/>
                    </a:lnBlToTr>
                    <a:solidFill>
                      <a:srgbClr val="FF3300"/>
                    </a:solidFill>
                  </a:tcPr>
                </a:tc>
              </a:tr>
              <a:tr h="366713">
                <a:tc>
                  <a:txBody>
                    <a:body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rgbClr val="000000"/>
                          </a:solidFill>
                          <a:effectLst/>
                          <a:latin typeface="Tahoma" charset="0"/>
                        </a:rPr>
                        <a:t>requireAdministrator</a:t>
                      </a:r>
                    </a:p>
                  </a:txBody>
                  <a:tcPr horzOverflow="overflow">
                    <a:lnL w="12700" cap="flat" cmpd="sng" algn="ctr">
                      <a:solidFill>
                        <a:srgbClr val="FF3300"/>
                      </a:solidFill>
                      <a:prstDash val="solid"/>
                      <a:round/>
                      <a:headEnd type="none" w="med" len="med"/>
                      <a:tailEnd type="none" w="med" len="med"/>
                    </a:lnL>
                    <a:lnR w="12700" cap="flat" cmpd="sng" algn="ctr">
                      <a:solidFill>
                        <a:srgbClr val="FF3300"/>
                      </a:solidFill>
                      <a:prstDash val="solid"/>
                      <a:round/>
                      <a:headEnd type="none" w="med" len="med"/>
                      <a:tailEnd type="none" w="med" len="med"/>
                    </a:lnR>
                    <a:lnT w="12700" cap="flat" cmpd="sng" algn="ctr">
                      <a:solidFill>
                        <a:srgbClr val="FF3300"/>
                      </a:solidFill>
                      <a:prstDash val="solid"/>
                      <a:round/>
                      <a:headEnd type="none" w="med" len="med"/>
                      <a:tailEnd type="none" w="med" len="med"/>
                    </a:lnT>
                    <a:lnB w="12700" cap="flat" cmpd="sng" algn="ctr">
                      <a:solidFill>
                        <a:srgbClr val="FF3300"/>
                      </a:solidFill>
                      <a:prstDash val="solid"/>
                      <a:round/>
                      <a:headEnd type="none" w="med" len="med"/>
                      <a:tailEnd type="none" w="med" len="med"/>
                    </a:lnB>
                    <a:lnTlToBr>
                      <a:noFill/>
                    </a:lnTlToBr>
                    <a:lnBlToTr>
                      <a:noFill/>
                    </a:lnBlToTr>
                    <a:solidFill>
                      <a:srgbClr val="FFE8E7"/>
                    </a:solidFill>
                  </a:tcPr>
                </a:tc>
              </a:tr>
              <a:tr h="279400">
                <a:tc>
                  <a:txBody>
                    <a:body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rgbClr val="000000"/>
                          </a:solidFill>
                          <a:effectLst/>
                          <a:latin typeface="Tahoma" charset="0"/>
                        </a:rPr>
                        <a:t>highestAvailable</a:t>
                      </a:r>
                    </a:p>
                  </a:txBody>
                  <a:tcPr horzOverflow="overflow">
                    <a:lnL w="12700" cap="flat" cmpd="sng" algn="ctr">
                      <a:solidFill>
                        <a:srgbClr val="FF3300"/>
                      </a:solidFill>
                      <a:prstDash val="solid"/>
                      <a:round/>
                      <a:headEnd type="none" w="med" len="med"/>
                      <a:tailEnd type="none" w="med" len="med"/>
                    </a:lnL>
                    <a:lnR w="12700" cap="flat" cmpd="sng" algn="ctr">
                      <a:solidFill>
                        <a:srgbClr val="FF3300"/>
                      </a:solidFill>
                      <a:prstDash val="solid"/>
                      <a:round/>
                      <a:headEnd type="none" w="med" len="med"/>
                      <a:tailEnd type="none" w="med" len="med"/>
                    </a:lnR>
                    <a:lnT w="12700" cap="flat" cmpd="sng" algn="ctr">
                      <a:solidFill>
                        <a:srgbClr val="FF3300"/>
                      </a:solidFill>
                      <a:prstDash val="solid"/>
                      <a:round/>
                      <a:headEnd type="none" w="med" len="med"/>
                      <a:tailEnd type="none" w="med" len="med"/>
                    </a:lnT>
                    <a:lnB w="12700" cap="flat" cmpd="sng" algn="ctr">
                      <a:solidFill>
                        <a:srgbClr val="FF3300"/>
                      </a:solidFill>
                      <a:prstDash val="solid"/>
                      <a:round/>
                      <a:headEnd type="none" w="med" len="med"/>
                      <a:tailEnd type="none" w="med" len="med"/>
                    </a:lnB>
                    <a:lnTlToBr>
                      <a:noFill/>
                    </a:lnTlToBr>
                    <a:lnBlToTr>
                      <a:noFill/>
                    </a:lnBlToTr>
                    <a:solidFill>
                      <a:srgbClr val="FFFFFF"/>
                    </a:solidFill>
                  </a:tcPr>
                </a:tc>
              </a:tr>
              <a:tr h="366713">
                <a:tc>
                  <a:txBody>
                    <a:body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rgbClr val="000000"/>
                          </a:solidFill>
                          <a:effectLst/>
                          <a:latin typeface="Tahoma" charset="0"/>
                        </a:rPr>
                        <a:t>asInvoker</a:t>
                      </a:r>
                    </a:p>
                  </a:txBody>
                  <a:tcPr horzOverflow="overflow">
                    <a:lnL w="12700" cap="flat" cmpd="sng" algn="ctr">
                      <a:solidFill>
                        <a:srgbClr val="FF3300"/>
                      </a:solidFill>
                      <a:prstDash val="solid"/>
                      <a:round/>
                      <a:headEnd type="none" w="med" len="med"/>
                      <a:tailEnd type="none" w="med" len="med"/>
                    </a:lnL>
                    <a:lnR w="12700" cap="flat" cmpd="sng" algn="ctr">
                      <a:solidFill>
                        <a:srgbClr val="FF3300"/>
                      </a:solidFill>
                      <a:prstDash val="solid"/>
                      <a:round/>
                      <a:headEnd type="none" w="med" len="med"/>
                      <a:tailEnd type="none" w="med" len="med"/>
                    </a:lnR>
                    <a:lnT w="12700" cap="flat" cmpd="sng" algn="ctr">
                      <a:solidFill>
                        <a:srgbClr val="FF3300"/>
                      </a:solidFill>
                      <a:prstDash val="solid"/>
                      <a:round/>
                      <a:headEnd type="none" w="med" len="med"/>
                      <a:tailEnd type="none" w="med" len="med"/>
                    </a:lnT>
                    <a:lnB w="12700" cap="flat" cmpd="sng" algn="ctr">
                      <a:solidFill>
                        <a:srgbClr val="FF3300"/>
                      </a:solidFill>
                      <a:prstDash val="solid"/>
                      <a:round/>
                      <a:headEnd type="none" w="med" len="med"/>
                      <a:tailEnd type="none" w="med" len="med"/>
                    </a:lnB>
                    <a:lnTlToBr>
                      <a:noFill/>
                    </a:lnTlToBr>
                    <a:lnBlToTr>
                      <a:noFill/>
                    </a:lnBlToTr>
                    <a:solidFill>
                      <a:srgbClr val="FFE8E7"/>
                    </a:solidFill>
                  </a:tcPr>
                </a:tc>
              </a:tr>
            </a:tbl>
          </a:graphicData>
        </a:graphic>
      </p:graphicFrame>
      <p:sp>
        <p:nvSpPr>
          <p:cNvPr id="522258" name="Rectangle 18"/>
          <p:cNvSpPr>
            <a:spLocks noChangeArrowheads="1"/>
          </p:cNvSpPr>
          <p:nvPr/>
        </p:nvSpPr>
        <p:spPr bwMode="invGray">
          <a:xfrm>
            <a:off x="4473575" y="1917700"/>
            <a:ext cx="1263650" cy="280988"/>
          </a:xfrm>
          <a:prstGeom prst="rect">
            <a:avLst/>
          </a:prstGeom>
          <a:solidFill>
            <a:srgbClr val="FFFF00">
              <a:alpha val="50000"/>
            </a:srgbClr>
          </a:solidFill>
          <a:ln w="12700" algn="ctr">
            <a:noFill/>
            <a:miter lim="800000"/>
            <a:headEnd/>
            <a:tailEnd/>
          </a:ln>
          <a:effectLst/>
        </p:spPr>
        <p:txBody>
          <a:bodyPr anchor="ctr">
            <a:spAutoFit/>
          </a:bodyPr>
          <a:lstStyle/>
          <a:p>
            <a:endParaRPr lang="en-CA"/>
          </a:p>
        </p:txBody>
      </p:sp>
      <p:sp>
        <p:nvSpPr>
          <p:cNvPr id="522259" name="Rectangle 19"/>
          <p:cNvSpPr>
            <a:spLocks noChangeArrowheads="1"/>
          </p:cNvSpPr>
          <p:nvPr/>
        </p:nvSpPr>
        <p:spPr bwMode="invGray">
          <a:xfrm>
            <a:off x="1825625" y="2490788"/>
            <a:ext cx="1263650" cy="280987"/>
          </a:xfrm>
          <a:prstGeom prst="rect">
            <a:avLst/>
          </a:prstGeom>
          <a:solidFill>
            <a:srgbClr val="FFFF00">
              <a:alpha val="50000"/>
            </a:srgbClr>
          </a:solidFill>
          <a:ln w="12700" algn="ctr">
            <a:noFill/>
            <a:miter lim="800000"/>
            <a:headEnd/>
            <a:tailEnd/>
          </a:ln>
          <a:effectLst/>
        </p:spPr>
        <p:txBody>
          <a:bodyPr anchor="ctr">
            <a:spAutoFit/>
          </a:bodyPr>
          <a:lstStyle/>
          <a:p>
            <a:endParaRPr lang="en-CA"/>
          </a:p>
        </p:txBody>
      </p:sp>
      <p:sp>
        <p:nvSpPr>
          <p:cNvPr id="522260" name="Rectangle 20"/>
          <p:cNvSpPr>
            <a:spLocks noChangeArrowheads="1"/>
          </p:cNvSpPr>
          <p:nvPr/>
        </p:nvSpPr>
        <p:spPr bwMode="invGray">
          <a:xfrm>
            <a:off x="2644775" y="3044825"/>
            <a:ext cx="2106613" cy="280988"/>
          </a:xfrm>
          <a:prstGeom prst="rect">
            <a:avLst/>
          </a:prstGeom>
          <a:solidFill>
            <a:srgbClr val="FFFF00">
              <a:alpha val="50000"/>
            </a:srgbClr>
          </a:solidFill>
          <a:ln w="12700" algn="ctr">
            <a:noFill/>
            <a:miter lim="800000"/>
            <a:headEnd/>
            <a:tailEnd/>
          </a:ln>
          <a:effectLst/>
        </p:spPr>
        <p:txBody>
          <a:bodyPr anchor="ctr">
            <a:spAutoFit/>
          </a:bodyPr>
          <a:lstStyle/>
          <a:p>
            <a:endParaRPr lang="en-CA"/>
          </a:p>
        </p:txBody>
      </p:sp>
      <p:sp>
        <p:nvSpPr>
          <p:cNvPr id="522261" name="Rectangle 21"/>
          <p:cNvSpPr>
            <a:spLocks noChangeArrowheads="1"/>
          </p:cNvSpPr>
          <p:nvPr/>
        </p:nvSpPr>
        <p:spPr bwMode="invGray">
          <a:xfrm>
            <a:off x="5997575" y="4133850"/>
            <a:ext cx="1439863" cy="280988"/>
          </a:xfrm>
          <a:prstGeom prst="rect">
            <a:avLst/>
          </a:prstGeom>
          <a:solidFill>
            <a:srgbClr val="FFFF00">
              <a:alpha val="50000"/>
            </a:srgbClr>
          </a:solidFill>
          <a:ln w="12700" algn="ctr">
            <a:noFill/>
            <a:miter lim="800000"/>
            <a:headEnd/>
            <a:tailEnd/>
          </a:ln>
          <a:effectLst/>
        </p:spPr>
        <p:txBody>
          <a:bodyPr anchor="ctr">
            <a:spAutoFit/>
          </a:bodyPr>
          <a:lstStyle/>
          <a:p>
            <a:endParaRPr lang="en-CA"/>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22265"/>
                                        </p:tgtEl>
                                        <p:attrNameLst>
                                          <p:attrName>style.visibility</p:attrName>
                                        </p:attrNameLst>
                                      </p:cBhvr>
                                      <p:to>
                                        <p:strVal val="visible"/>
                                      </p:to>
                                    </p:set>
                                    <p:anim calcmode="lin" valueType="num">
                                      <p:cBhvr>
                                        <p:cTn id="7" dur="500" fill="hold"/>
                                        <p:tgtEl>
                                          <p:spTgt spid="522265"/>
                                        </p:tgtEl>
                                        <p:attrNameLst>
                                          <p:attrName>ppt_w</p:attrName>
                                        </p:attrNameLst>
                                      </p:cBhvr>
                                      <p:tavLst>
                                        <p:tav tm="0">
                                          <p:val>
                                            <p:fltVal val="0"/>
                                          </p:val>
                                        </p:tav>
                                        <p:tav tm="100000">
                                          <p:val>
                                            <p:strVal val="#ppt_w"/>
                                          </p:val>
                                        </p:tav>
                                      </p:tavLst>
                                    </p:anim>
                                    <p:anim calcmode="lin" valueType="num">
                                      <p:cBhvr>
                                        <p:cTn id="8" dur="500" fill="hold"/>
                                        <p:tgtEl>
                                          <p:spTgt spid="522265"/>
                                        </p:tgtEl>
                                        <p:attrNameLst>
                                          <p:attrName>ppt_h</p:attrName>
                                        </p:attrNameLst>
                                      </p:cBhvr>
                                      <p:tavLst>
                                        <p:tav tm="0">
                                          <p:val>
                                            <p:fltVal val="0"/>
                                          </p:val>
                                        </p:tav>
                                        <p:tav tm="100000">
                                          <p:val>
                                            <p:strVal val="#ppt_h"/>
                                          </p:val>
                                        </p:tav>
                                      </p:tavLst>
                                    </p:anim>
                                    <p:animEffect transition="in" filter="fade">
                                      <p:cBhvr>
                                        <p:cTn id="9" dur="500"/>
                                        <p:tgtEl>
                                          <p:spTgt spid="522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alpha val="25000"/>
          </a:schemeClr>
        </a:solid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66800" y="2438400"/>
            <a:ext cx="7924800" cy="1600200"/>
          </a:xfrm>
        </p:spPr>
        <p:txBody>
          <a:bodyPr>
            <a:noAutofit/>
          </a:bodyPr>
          <a:lstStyle/>
          <a:p>
            <a:r>
              <a:rPr lang="en-US" sz="4800" dirty="0" smtClean="0">
                <a:solidFill>
                  <a:schemeClr val="tx1"/>
                </a:solidFill>
              </a:rPr>
              <a:t>User Account Control (UAC)</a:t>
            </a:r>
            <a:br>
              <a:rPr lang="en-US" sz="4800" dirty="0" smtClean="0">
                <a:solidFill>
                  <a:schemeClr val="tx1"/>
                </a:solidFill>
              </a:rPr>
            </a:br>
            <a:r>
              <a:rPr lang="en-US" sz="4400" i="1" dirty="0" smtClean="0">
                <a:solidFill>
                  <a:schemeClr val="tx1"/>
                </a:solidFill>
              </a:rPr>
              <a:t>Making an App UAC-Aware</a:t>
            </a:r>
            <a:endParaRPr lang="en-US" sz="4800" dirty="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702" name="Rectangle 6"/>
          <p:cNvSpPr>
            <a:spLocks noGrp="1" noChangeArrowheads="1"/>
          </p:cNvSpPr>
          <p:nvPr>
            <p:ph idx="1"/>
          </p:nvPr>
        </p:nvSpPr>
        <p:spPr>
          <a:xfrm>
            <a:off x="457200" y="1371600"/>
            <a:ext cx="8480425" cy="2514600"/>
          </a:xfrm>
        </p:spPr>
        <p:txBody>
          <a:bodyPr/>
          <a:lstStyle/>
          <a:p>
            <a:r>
              <a:rPr lang="en-US" sz="2400" dirty="0"/>
              <a:t>There is no way to elevate a running process</a:t>
            </a:r>
          </a:p>
          <a:p>
            <a:r>
              <a:rPr lang="en-US" sz="2400" dirty="0"/>
              <a:t>You </a:t>
            </a:r>
            <a:r>
              <a:rPr lang="en-US" sz="2400" i="1" dirty="0"/>
              <a:t>can </a:t>
            </a:r>
            <a:r>
              <a:rPr lang="en-US" sz="2400" dirty="0"/>
              <a:t>programmatically launch a new elevated process</a:t>
            </a:r>
          </a:p>
          <a:p>
            <a:pPr lvl="1"/>
            <a:r>
              <a:rPr lang="en-US" sz="2000" dirty="0" err="1"/>
              <a:t>ShellExecute</a:t>
            </a:r>
            <a:endParaRPr lang="en-US" sz="2000" dirty="0"/>
          </a:p>
          <a:p>
            <a:pPr lvl="1"/>
            <a:r>
              <a:rPr lang="en-US" sz="2000" dirty="0"/>
              <a:t>COM elevation moniker</a:t>
            </a:r>
          </a:p>
          <a:p>
            <a:r>
              <a:rPr lang="en-US" sz="2400" dirty="0" err="1"/>
              <a:t>Process.Start</a:t>
            </a:r>
            <a:r>
              <a:rPr lang="en-US" sz="2400" dirty="0"/>
              <a:t> calls </a:t>
            </a:r>
            <a:r>
              <a:rPr lang="en-US" sz="2400" dirty="0" err="1"/>
              <a:t>ShellExecute</a:t>
            </a:r>
            <a:endParaRPr lang="en-US" sz="2400" dirty="0"/>
          </a:p>
        </p:txBody>
      </p:sp>
      <p:sp>
        <p:nvSpPr>
          <p:cNvPr id="7" name="Slide Number Placeholder 5"/>
          <p:cNvSpPr>
            <a:spLocks noGrp="1"/>
          </p:cNvSpPr>
          <p:nvPr>
            <p:ph type="sldNum" sz="quarter" idx="12"/>
          </p:nvPr>
        </p:nvSpPr>
        <p:spPr>
          <a:xfrm>
            <a:off x="7239000" y="6243638"/>
            <a:ext cx="1905000" cy="457200"/>
          </a:xfrm>
          <a:prstGeom prst="rect">
            <a:avLst/>
          </a:prstGeom>
        </p:spPr>
        <p:txBody>
          <a:bodyPr/>
          <a:lstStyle/>
          <a:p>
            <a:fld id="{9722F067-85F6-4D40-83B1-25E3ACA9A894}" type="slidenum">
              <a:rPr lang="en-US"/>
              <a:pPr/>
              <a:t>19</a:t>
            </a:fld>
            <a:endParaRPr lang="en-US"/>
          </a:p>
        </p:txBody>
      </p:sp>
      <p:sp>
        <p:nvSpPr>
          <p:cNvPr id="541698" name="Rectangle 2"/>
          <p:cNvSpPr>
            <a:spLocks noGrp="1" noChangeArrowheads="1"/>
          </p:cNvSpPr>
          <p:nvPr>
            <p:ph type="title"/>
          </p:nvPr>
        </p:nvSpPr>
        <p:spPr>
          <a:xfrm>
            <a:off x="381000" y="228600"/>
            <a:ext cx="8382000" cy="533400"/>
          </a:xfrm>
        </p:spPr>
        <p:txBody>
          <a:bodyPr>
            <a:normAutofit fontScale="90000"/>
          </a:bodyPr>
          <a:lstStyle/>
          <a:p>
            <a:r>
              <a:rPr lang="en-US" dirty="0" smtClean="0"/>
              <a:t>Launching an elevated process</a:t>
            </a:r>
            <a:endParaRPr lang="en-US" sz="3600" dirty="0"/>
          </a:p>
        </p:txBody>
      </p:sp>
      <p:sp>
        <p:nvSpPr>
          <p:cNvPr id="541701" name="Text Box 5"/>
          <p:cNvSpPr txBox="1">
            <a:spLocks noChangeArrowheads="1"/>
          </p:cNvSpPr>
          <p:nvPr/>
        </p:nvSpPr>
        <p:spPr bwMode="auto">
          <a:xfrm>
            <a:off x="914400" y="3810000"/>
            <a:ext cx="7162800" cy="2179638"/>
          </a:xfrm>
          <a:prstGeom prst="rect">
            <a:avLst/>
          </a:prstGeom>
          <a:solidFill>
            <a:srgbClr val="FFFFFF">
              <a:alpha val="80000"/>
            </a:srgbClr>
          </a:solidFill>
          <a:ln w="9525">
            <a:solidFill>
              <a:srgbClr val="000000"/>
            </a:solidFill>
            <a:miter lim="800000"/>
            <a:headEnd/>
            <a:tailEnd type="none" w="lg" len="lg"/>
          </a:ln>
          <a:effectLst/>
        </p:spPr>
        <p:txBody>
          <a:bodyPr/>
          <a:lstStyle/>
          <a:p>
            <a:pPr eaLnBrk="1" hangingPunct="1"/>
            <a:r>
              <a:rPr lang="en-US" dirty="0">
                <a:solidFill>
                  <a:srgbClr val="008080"/>
                </a:solidFill>
                <a:latin typeface="Lucida Console" pitchFamily="49" charset="0"/>
                <a:ea typeface="Times New Roman" pitchFamily="18" charset="0"/>
                <a:cs typeface="Arial" charset="0"/>
              </a:rPr>
              <a:t>  </a:t>
            </a:r>
            <a:r>
              <a:rPr lang="en-US" noProof="1">
                <a:solidFill>
                  <a:srgbClr val="008080"/>
                </a:solidFill>
                <a:latin typeface="Lucida Console" pitchFamily="49" charset="0"/>
                <a:ea typeface="Times New Roman" pitchFamily="18" charset="0"/>
                <a:cs typeface="Arial" charset="0"/>
              </a:rPr>
              <a:t>Process</a:t>
            </a:r>
            <a:r>
              <a:rPr lang="en-US" noProof="1">
                <a:solidFill>
                  <a:srgbClr val="000000"/>
                </a:solidFill>
                <a:latin typeface="Lucida Console" pitchFamily="49" charset="0"/>
                <a:ea typeface="Times New Roman" pitchFamily="18" charset="0"/>
                <a:cs typeface="Arial" charset="0"/>
              </a:rPr>
              <a:t> proc = </a:t>
            </a:r>
            <a:r>
              <a:rPr lang="en-US" noProof="1">
                <a:solidFill>
                  <a:srgbClr val="0000FF"/>
                </a:solidFill>
                <a:latin typeface="Lucida Console" pitchFamily="49" charset="0"/>
                <a:ea typeface="Times New Roman" pitchFamily="18" charset="0"/>
                <a:cs typeface="Arial" charset="0"/>
              </a:rPr>
              <a:t>new</a:t>
            </a:r>
            <a:r>
              <a:rPr lang="en-US" noProof="1">
                <a:solidFill>
                  <a:srgbClr val="000000"/>
                </a:solidFill>
                <a:latin typeface="Lucida Console" pitchFamily="49" charset="0"/>
                <a:ea typeface="Times New Roman" pitchFamily="18" charset="0"/>
                <a:cs typeface="Arial" charset="0"/>
              </a:rPr>
              <a:t> </a:t>
            </a:r>
            <a:r>
              <a:rPr lang="en-US" noProof="1">
                <a:solidFill>
                  <a:srgbClr val="008080"/>
                </a:solidFill>
                <a:latin typeface="Lucida Console" pitchFamily="49" charset="0"/>
                <a:ea typeface="Times New Roman" pitchFamily="18" charset="0"/>
                <a:cs typeface="Arial" charset="0"/>
              </a:rPr>
              <a:t>Process</a:t>
            </a:r>
            <a:r>
              <a:rPr lang="en-US" noProof="1">
                <a:solidFill>
                  <a:srgbClr val="000000"/>
                </a:solidFill>
                <a:latin typeface="Lucida Console" pitchFamily="49" charset="0"/>
                <a:ea typeface="Times New Roman" pitchFamily="18" charset="0"/>
                <a:cs typeface="Arial" charset="0"/>
              </a:rPr>
              <a:t>();</a:t>
            </a:r>
          </a:p>
          <a:p>
            <a:pPr eaLnBrk="1" hangingPunct="1"/>
            <a:endParaRPr lang="en-US" sz="1200" dirty="0">
              <a:solidFill>
                <a:srgbClr val="000000"/>
              </a:solidFill>
              <a:latin typeface="Lucida Console" pitchFamily="49" charset="0"/>
              <a:ea typeface="Times New Roman" pitchFamily="18" charset="0"/>
              <a:cs typeface="Arial" charset="0"/>
            </a:endParaRPr>
          </a:p>
          <a:p>
            <a:pPr eaLnBrk="1" hangingPunct="1"/>
            <a:r>
              <a:rPr lang="en-US" dirty="0">
                <a:solidFill>
                  <a:srgbClr val="000000"/>
                </a:solidFill>
                <a:latin typeface="Lucida Console" pitchFamily="49" charset="0"/>
                <a:ea typeface="Times New Roman" pitchFamily="18" charset="0"/>
                <a:cs typeface="Arial" charset="0"/>
              </a:rPr>
              <a:t>  </a:t>
            </a:r>
            <a:r>
              <a:rPr lang="en-US" noProof="1">
                <a:solidFill>
                  <a:srgbClr val="000000"/>
                </a:solidFill>
                <a:latin typeface="Lucida Console" pitchFamily="49" charset="0"/>
                <a:ea typeface="Times New Roman" pitchFamily="18" charset="0"/>
                <a:cs typeface="Arial" charset="0"/>
              </a:rPr>
              <a:t>proc.StartInfo = </a:t>
            </a:r>
            <a:r>
              <a:rPr lang="en-US" noProof="1">
                <a:solidFill>
                  <a:srgbClr val="0000FF"/>
                </a:solidFill>
                <a:latin typeface="Lucida Console" pitchFamily="49" charset="0"/>
                <a:ea typeface="Times New Roman" pitchFamily="18" charset="0"/>
                <a:cs typeface="Arial" charset="0"/>
              </a:rPr>
              <a:t>new</a:t>
            </a:r>
            <a:r>
              <a:rPr lang="en-US" noProof="1">
                <a:solidFill>
                  <a:srgbClr val="000000"/>
                </a:solidFill>
                <a:latin typeface="Lucida Console" pitchFamily="49" charset="0"/>
                <a:ea typeface="Times New Roman" pitchFamily="18" charset="0"/>
                <a:cs typeface="Arial" charset="0"/>
              </a:rPr>
              <a:t> </a:t>
            </a:r>
            <a:r>
              <a:rPr lang="en-US" noProof="1">
                <a:solidFill>
                  <a:srgbClr val="008080"/>
                </a:solidFill>
                <a:latin typeface="Lucida Console" pitchFamily="49" charset="0"/>
                <a:ea typeface="Times New Roman" pitchFamily="18" charset="0"/>
                <a:cs typeface="Arial" charset="0"/>
              </a:rPr>
              <a:t>ProcessStartInfo</a:t>
            </a:r>
            <a:r>
              <a:rPr lang="en-US" noProof="1">
                <a:solidFill>
                  <a:srgbClr val="000000"/>
                </a:solidFill>
                <a:latin typeface="Lucida Console" pitchFamily="49" charset="0"/>
                <a:ea typeface="Times New Roman" pitchFamily="18" charset="0"/>
                <a:cs typeface="Arial" charset="0"/>
              </a:rPr>
              <a:t>();</a:t>
            </a:r>
          </a:p>
          <a:p>
            <a:pPr eaLnBrk="1" hangingPunct="1"/>
            <a:r>
              <a:rPr lang="en-US" dirty="0">
                <a:solidFill>
                  <a:srgbClr val="000000"/>
                </a:solidFill>
                <a:latin typeface="Lucida Console" pitchFamily="49" charset="0"/>
                <a:ea typeface="Times New Roman" pitchFamily="18" charset="0"/>
                <a:cs typeface="Arial" charset="0"/>
              </a:rPr>
              <a:t>  proc</a:t>
            </a:r>
            <a:r>
              <a:rPr lang="en-US" noProof="1">
                <a:solidFill>
                  <a:srgbClr val="000000"/>
                </a:solidFill>
                <a:latin typeface="Lucida Console" pitchFamily="49" charset="0"/>
                <a:ea typeface="Times New Roman" pitchFamily="18" charset="0"/>
                <a:cs typeface="Arial" charset="0"/>
              </a:rPr>
              <a:t>.StartInfo.CreateNoWindow  = </a:t>
            </a:r>
            <a:r>
              <a:rPr lang="en-US" noProof="1">
                <a:solidFill>
                  <a:srgbClr val="0000FF"/>
                </a:solidFill>
                <a:latin typeface="Lucida Console" pitchFamily="49" charset="0"/>
                <a:ea typeface="Times New Roman" pitchFamily="18" charset="0"/>
                <a:cs typeface="Arial" charset="0"/>
              </a:rPr>
              <a:t>true</a:t>
            </a:r>
            <a:r>
              <a:rPr lang="en-US" noProof="1">
                <a:solidFill>
                  <a:srgbClr val="000000"/>
                </a:solidFill>
                <a:latin typeface="Lucida Console" pitchFamily="49" charset="0"/>
                <a:ea typeface="Times New Roman" pitchFamily="18" charset="0"/>
                <a:cs typeface="Arial" charset="0"/>
              </a:rPr>
              <a:t>;</a:t>
            </a:r>
          </a:p>
          <a:p>
            <a:pPr eaLnBrk="1" hangingPunct="1"/>
            <a:r>
              <a:rPr lang="en-US" dirty="0">
                <a:solidFill>
                  <a:srgbClr val="000000"/>
                </a:solidFill>
                <a:latin typeface="Lucida Console" pitchFamily="49" charset="0"/>
                <a:ea typeface="Times New Roman" pitchFamily="18" charset="0"/>
                <a:cs typeface="Arial" charset="0"/>
              </a:rPr>
              <a:t>  proc</a:t>
            </a:r>
            <a:r>
              <a:rPr lang="en-US" noProof="1">
                <a:solidFill>
                  <a:srgbClr val="000000"/>
                </a:solidFill>
                <a:latin typeface="Lucida Console" pitchFamily="49" charset="0"/>
                <a:ea typeface="Times New Roman" pitchFamily="18" charset="0"/>
                <a:cs typeface="Arial" charset="0"/>
              </a:rPr>
              <a:t>.StartInfo.UseShellExecute = </a:t>
            </a:r>
            <a:r>
              <a:rPr lang="en-US" noProof="1">
                <a:solidFill>
                  <a:srgbClr val="0000FF"/>
                </a:solidFill>
                <a:latin typeface="Lucida Console" pitchFamily="49" charset="0"/>
                <a:ea typeface="Times New Roman" pitchFamily="18" charset="0"/>
                <a:cs typeface="Arial" charset="0"/>
              </a:rPr>
              <a:t>true</a:t>
            </a:r>
            <a:r>
              <a:rPr lang="en-US" noProof="1">
                <a:solidFill>
                  <a:srgbClr val="000000"/>
                </a:solidFill>
                <a:latin typeface="Lucida Console" pitchFamily="49" charset="0"/>
                <a:ea typeface="Times New Roman" pitchFamily="18" charset="0"/>
                <a:cs typeface="Arial" charset="0"/>
              </a:rPr>
              <a:t>;</a:t>
            </a:r>
          </a:p>
          <a:p>
            <a:pPr eaLnBrk="1" hangingPunct="1"/>
            <a:r>
              <a:rPr lang="en-US" dirty="0">
                <a:solidFill>
                  <a:srgbClr val="000000"/>
                </a:solidFill>
                <a:latin typeface="Lucida Console" pitchFamily="49" charset="0"/>
                <a:ea typeface="Times New Roman" pitchFamily="18" charset="0"/>
                <a:cs typeface="Arial" charset="0"/>
              </a:rPr>
              <a:t>  proc</a:t>
            </a:r>
            <a:r>
              <a:rPr lang="en-US" noProof="1">
                <a:solidFill>
                  <a:srgbClr val="000000"/>
                </a:solidFill>
                <a:latin typeface="Lucida Console" pitchFamily="49" charset="0"/>
                <a:ea typeface="Times New Roman" pitchFamily="18" charset="0"/>
                <a:cs typeface="Arial" charset="0"/>
              </a:rPr>
              <a:t>.StartInfo.FileName = </a:t>
            </a:r>
            <a:r>
              <a:rPr lang="en-US" noProof="1">
                <a:solidFill>
                  <a:srgbClr val="800000"/>
                </a:solidFill>
                <a:latin typeface="Lucida Console" pitchFamily="49" charset="0"/>
                <a:ea typeface="Times New Roman" pitchFamily="18" charset="0"/>
                <a:cs typeface="Arial" charset="0"/>
              </a:rPr>
              <a:t>"PrivilegedExe.exe"</a:t>
            </a:r>
            <a:r>
              <a:rPr lang="en-US" noProof="1">
                <a:solidFill>
                  <a:srgbClr val="000000"/>
                </a:solidFill>
                <a:latin typeface="Lucida Console" pitchFamily="49" charset="0"/>
                <a:ea typeface="Times New Roman" pitchFamily="18" charset="0"/>
                <a:cs typeface="Arial" charset="0"/>
              </a:rPr>
              <a:t>; </a:t>
            </a:r>
          </a:p>
          <a:p>
            <a:pPr eaLnBrk="1" hangingPunct="1"/>
            <a:endParaRPr lang="en-US" sz="1200" dirty="0">
              <a:solidFill>
                <a:srgbClr val="000000"/>
              </a:solidFill>
              <a:latin typeface="Lucida Console" pitchFamily="49" charset="0"/>
              <a:ea typeface="Times New Roman" pitchFamily="18" charset="0"/>
              <a:cs typeface="Arial" charset="0"/>
            </a:endParaRPr>
          </a:p>
          <a:p>
            <a:pPr eaLnBrk="1" hangingPunct="1"/>
            <a:r>
              <a:rPr lang="en-US" dirty="0">
                <a:solidFill>
                  <a:srgbClr val="000000"/>
                </a:solidFill>
                <a:latin typeface="Lucida Console" pitchFamily="49" charset="0"/>
                <a:ea typeface="Times New Roman" pitchFamily="18" charset="0"/>
                <a:cs typeface="Arial" charset="0"/>
              </a:rPr>
              <a:t>  </a:t>
            </a:r>
            <a:r>
              <a:rPr lang="en-US" noProof="1">
                <a:solidFill>
                  <a:srgbClr val="000000"/>
                </a:solidFill>
                <a:latin typeface="Lucida Console" pitchFamily="49" charset="0"/>
                <a:ea typeface="Times New Roman" pitchFamily="18" charset="0"/>
                <a:cs typeface="Arial" charset="0"/>
              </a:rPr>
              <a:t>proc.Start();</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21" name="Rectangle 9"/>
          <p:cNvSpPr>
            <a:spLocks noGrp="1" noChangeArrowheads="1"/>
          </p:cNvSpPr>
          <p:nvPr>
            <p:ph idx="1"/>
          </p:nvPr>
        </p:nvSpPr>
        <p:spPr bwMode="black">
          <a:xfrm>
            <a:off x="381000" y="990600"/>
            <a:ext cx="7543800" cy="4081117"/>
          </a:xfrm>
          <a:noFill/>
          <a:ln/>
        </p:spPr>
        <p:txBody>
          <a:bodyPr>
            <a:spAutoFit/>
          </a:bodyPr>
          <a:lstStyle/>
          <a:p>
            <a:r>
              <a:rPr lang="en-US" sz="3200" dirty="0">
                <a:sym typeface="Wingdings" pitchFamily="2" charset="2"/>
              </a:rPr>
              <a:t>Windows Vista enhances user experience </a:t>
            </a:r>
          </a:p>
          <a:p>
            <a:pPr lvl="1"/>
            <a:r>
              <a:rPr lang="en-US" sz="2400" dirty="0">
                <a:sym typeface="Wingdings" pitchFamily="2" charset="2"/>
              </a:rPr>
              <a:t>Security</a:t>
            </a:r>
          </a:p>
          <a:p>
            <a:pPr lvl="1"/>
            <a:r>
              <a:rPr lang="en-US" sz="2400" dirty="0">
                <a:sym typeface="Wingdings" pitchFamily="2" charset="2"/>
              </a:rPr>
              <a:t>Reliability</a:t>
            </a:r>
          </a:p>
          <a:p>
            <a:pPr lvl="1"/>
            <a:r>
              <a:rPr lang="en-US" sz="2400" dirty="0">
                <a:sym typeface="Wingdings" pitchFamily="2" charset="2"/>
              </a:rPr>
              <a:t>Usability</a:t>
            </a:r>
          </a:p>
          <a:p>
            <a:r>
              <a:rPr lang="en-US" sz="3200" dirty="0">
                <a:sym typeface="Wingdings" pitchFamily="2" charset="2"/>
              </a:rPr>
              <a:t>Most applications just work</a:t>
            </a:r>
          </a:p>
          <a:p>
            <a:r>
              <a:rPr lang="en-US" sz="3200" dirty="0">
                <a:sym typeface="Wingdings" pitchFamily="2" charset="2"/>
              </a:rPr>
              <a:t>Improvements in Windows Vista </a:t>
            </a:r>
            <a:br>
              <a:rPr lang="en-US" sz="3200" dirty="0">
                <a:sym typeface="Wingdings" pitchFamily="2" charset="2"/>
              </a:rPr>
            </a:br>
            <a:r>
              <a:rPr lang="en-US" sz="3200" dirty="0">
                <a:sym typeface="Wingdings" pitchFamily="2" charset="2"/>
              </a:rPr>
              <a:t>occasionally break compatibility</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8BED7545-6BD5-4305-82FD-86FF3A2D4280}" type="slidenum">
              <a:rPr lang="en-US"/>
              <a:pPr/>
              <a:t>2</a:t>
            </a:fld>
            <a:endParaRPr lang="en-US"/>
          </a:p>
        </p:txBody>
      </p:sp>
      <p:sp>
        <p:nvSpPr>
          <p:cNvPr id="474118" name="Rectangle 6"/>
          <p:cNvSpPr>
            <a:spLocks noGrp="1" noChangeArrowheads="1"/>
          </p:cNvSpPr>
          <p:nvPr>
            <p:ph type="title"/>
          </p:nvPr>
        </p:nvSpPr>
        <p:spPr>
          <a:xfrm>
            <a:off x="381000" y="152400"/>
            <a:ext cx="7772400" cy="457200"/>
          </a:xfrm>
        </p:spPr>
        <p:txBody>
          <a:bodyPr>
            <a:normAutofit fontScale="90000"/>
          </a:bodyPr>
          <a:lstStyle/>
          <a:p>
            <a:r>
              <a:rPr lang="en-US" sz="4400" dirty="0">
                <a:sym typeface="Wingdings" pitchFamily="2" charset="2"/>
              </a:rPr>
              <a:t>Innovation and Compatibility</a:t>
            </a: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72" name="Rectangle 16"/>
          <p:cNvSpPr>
            <a:spLocks noGrp="1" noChangeArrowheads="1"/>
          </p:cNvSpPr>
          <p:nvPr>
            <p:ph idx="1"/>
          </p:nvPr>
        </p:nvSpPr>
        <p:spPr>
          <a:xfrm>
            <a:off x="609600" y="990600"/>
            <a:ext cx="8310562" cy="2590800"/>
          </a:xfrm>
        </p:spPr>
        <p:txBody>
          <a:bodyPr>
            <a:normAutofit/>
          </a:bodyPr>
          <a:lstStyle/>
          <a:p>
            <a:r>
              <a:rPr lang="en-US" dirty="0"/>
              <a:t>Option #1 – Use mt.exe (any language)</a:t>
            </a:r>
          </a:p>
          <a:p>
            <a:pPr lvl="2"/>
            <a:endParaRPr lang="en-US" dirty="0"/>
          </a:p>
          <a:p>
            <a:pPr lvl="2"/>
            <a:endParaRPr lang="en-US" dirty="0"/>
          </a:p>
          <a:p>
            <a:pPr>
              <a:buNone/>
            </a:pPr>
            <a:r>
              <a:rPr lang="en-US" dirty="0" smtClean="0"/>
              <a:t>	C# can add as a post build step, VB cannot</a:t>
            </a:r>
          </a:p>
          <a:p>
            <a:r>
              <a:rPr lang="en-US" dirty="0" smtClean="0"/>
              <a:t>Option </a:t>
            </a:r>
            <a:r>
              <a:rPr lang="en-US" dirty="0"/>
              <a:t>#2 – Specify the manifest file in the Project Properties (C++ only)</a:t>
            </a:r>
          </a:p>
        </p:txBody>
      </p:sp>
      <p:sp>
        <p:nvSpPr>
          <p:cNvPr id="8" name="Slide Number Placeholder 5"/>
          <p:cNvSpPr>
            <a:spLocks noGrp="1"/>
          </p:cNvSpPr>
          <p:nvPr>
            <p:ph type="sldNum" sz="quarter" idx="12"/>
          </p:nvPr>
        </p:nvSpPr>
        <p:spPr>
          <a:xfrm>
            <a:off x="7239000" y="5503863"/>
            <a:ext cx="1905000" cy="457200"/>
          </a:xfrm>
          <a:prstGeom prst="rect">
            <a:avLst/>
          </a:prstGeom>
        </p:spPr>
        <p:txBody>
          <a:bodyPr/>
          <a:lstStyle/>
          <a:p>
            <a:fld id="{1619CD21-8F72-49FC-865E-0583CB5458C6}" type="slidenum">
              <a:rPr lang="en-US"/>
              <a:pPr/>
              <a:t>20</a:t>
            </a:fld>
            <a:endParaRPr lang="en-US"/>
          </a:p>
        </p:txBody>
      </p:sp>
      <p:sp>
        <p:nvSpPr>
          <p:cNvPr id="505871" name="Rectangle 15"/>
          <p:cNvSpPr>
            <a:spLocks noGrp="1" noChangeArrowheads="1"/>
          </p:cNvSpPr>
          <p:nvPr>
            <p:ph type="title"/>
          </p:nvPr>
        </p:nvSpPr>
        <p:spPr>
          <a:xfrm>
            <a:off x="228600" y="152400"/>
            <a:ext cx="8472488" cy="568325"/>
          </a:xfrm>
        </p:spPr>
        <p:txBody>
          <a:bodyPr>
            <a:normAutofit fontScale="90000"/>
          </a:bodyPr>
          <a:lstStyle/>
          <a:p>
            <a:r>
              <a:rPr lang="en-US" sz="2800" dirty="0" smtClean="0"/>
              <a:t>How To Embed A Manifest In A Managed Assembly</a:t>
            </a:r>
            <a:endParaRPr lang="en-US" sz="2800" dirty="0"/>
          </a:p>
        </p:txBody>
      </p:sp>
      <p:sp>
        <p:nvSpPr>
          <p:cNvPr id="505862" name="Text Box 6"/>
          <p:cNvSpPr txBox="1">
            <a:spLocks noChangeArrowheads="1"/>
          </p:cNvSpPr>
          <p:nvPr/>
        </p:nvSpPr>
        <p:spPr bwMode="blackWhite">
          <a:xfrm>
            <a:off x="1143000" y="1371600"/>
            <a:ext cx="7305675" cy="666750"/>
          </a:xfrm>
          <a:prstGeom prst="rect">
            <a:avLst/>
          </a:prstGeom>
          <a:solidFill>
            <a:schemeClr val="tx1">
              <a:alpha val="20000"/>
            </a:schemeClr>
          </a:solidFill>
          <a:ln w="12700" algn="ctr">
            <a:solidFill>
              <a:schemeClr val="bg1"/>
            </a:solidFill>
            <a:miter lim="800000"/>
            <a:headEnd/>
            <a:tailEnd/>
          </a:ln>
          <a:effectLst/>
        </p:spPr>
        <p:txBody>
          <a:bodyPr anchor="ctr"/>
          <a:lstStyle/>
          <a:p>
            <a:pPr eaLnBrk="1" hangingPunct="1">
              <a:spcBef>
                <a:spcPct val="20000"/>
              </a:spcBef>
            </a:pPr>
            <a:r>
              <a:rPr lang="en-CA" noProof="1">
                <a:latin typeface="Lucida Console" pitchFamily="49" charset="0"/>
              </a:rPr>
              <a:t>mt.exe -manifest </a:t>
            </a:r>
            <a:r>
              <a:rPr lang="en-CA" i="1" noProof="1">
                <a:latin typeface="Segoe" pitchFamily="34" charset="0"/>
              </a:rPr>
              <a:t>AppName</a:t>
            </a:r>
            <a:r>
              <a:rPr lang="en-CA" noProof="1">
                <a:latin typeface="Lucida Console" pitchFamily="49" charset="0"/>
              </a:rPr>
              <a:t>.exe.manifest </a:t>
            </a:r>
          </a:p>
          <a:p>
            <a:pPr eaLnBrk="1" hangingPunct="1">
              <a:spcBef>
                <a:spcPct val="20000"/>
              </a:spcBef>
            </a:pPr>
            <a:r>
              <a:rPr lang="en-CA" noProof="1">
                <a:latin typeface="Lucida Console" pitchFamily="49" charset="0"/>
              </a:rPr>
              <a:t>–outputresource:</a:t>
            </a:r>
            <a:r>
              <a:rPr lang="en-CA" i="1" noProof="1">
                <a:latin typeface="Segoe" pitchFamily="34" charset="0"/>
              </a:rPr>
              <a:t>AppName</a:t>
            </a:r>
            <a:r>
              <a:rPr lang="en-CA" noProof="1">
                <a:latin typeface="Lucida Console" pitchFamily="49" charset="0"/>
              </a:rPr>
              <a:t>.exe;#1 </a:t>
            </a:r>
          </a:p>
        </p:txBody>
      </p:sp>
      <p:pic>
        <p:nvPicPr>
          <p:cNvPr id="505866" name="Picture 10" descr="CPPProjectDlg (Manifest Tool)"/>
          <p:cNvPicPr>
            <a:picLocks noChangeAspect="1" noChangeArrowheads="1"/>
          </p:cNvPicPr>
          <p:nvPr/>
        </p:nvPicPr>
        <p:blipFill>
          <a:blip r:embed="rId4"/>
          <a:srcRect b="48409"/>
          <a:stretch>
            <a:fillRect/>
          </a:stretch>
        </p:blipFill>
        <p:spPr bwMode="auto">
          <a:xfrm>
            <a:off x="1219200" y="3505200"/>
            <a:ext cx="7227888" cy="2598738"/>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9" name="Rectangle 3"/>
          <p:cNvSpPr>
            <a:spLocks noGrp="1" noChangeArrowheads="1"/>
          </p:cNvSpPr>
          <p:nvPr>
            <p:ph idx="1"/>
          </p:nvPr>
        </p:nvSpPr>
        <p:spPr>
          <a:xfrm>
            <a:off x="392113" y="1371600"/>
            <a:ext cx="4483100" cy="6169025"/>
          </a:xfrm>
        </p:spPr>
        <p:txBody>
          <a:bodyPr/>
          <a:lstStyle/>
          <a:p>
            <a:pPr>
              <a:spcBef>
                <a:spcPct val="50000"/>
              </a:spcBef>
            </a:pPr>
            <a:r>
              <a:rPr lang="en-US" sz="2400" dirty="0" smtClean="0"/>
              <a:t>Attaching to process gives you more control than F5</a:t>
            </a:r>
          </a:p>
          <a:p>
            <a:pPr>
              <a:spcBef>
                <a:spcPct val="50000"/>
              </a:spcBef>
            </a:pPr>
            <a:r>
              <a:rPr lang="en-US" sz="2400" dirty="0" smtClean="0"/>
              <a:t>To F5 debug </a:t>
            </a:r>
            <a:r>
              <a:rPr lang="en-US" sz="2400" dirty="0"/>
              <a:t>a standard user app (without UAC </a:t>
            </a:r>
            <a:r>
              <a:rPr lang="en-US" sz="2400" dirty="0" smtClean="0"/>
              <a:t>virtualization), </a:t>
            </a:r>
            <a:r>
              <a:rPr lang="en-US" sz="2400" dirty="0"/>
              <a:t>disable the debugging host process</a:t>
            </a:r>
          </a:p>
          <a:p>
            <a:pPr lvl="1">
              <a:spcBef>
                <a:spcPct val="10000"/>
              </a:spcBef>
            </a:pPr>
            <a:r>
              <a:rPr lang="en-US" sz="2000" dirty="0"/>
              <a:t>Project properties</a:t>
            </a:r>
          </a:p>
          <a:p>
            <a:pPr>
              <a:spcBef>
                <a:spcPct val="50000"/>
              </a:spcBef>
            </a:pPr>
            <a:r>
              <a:rPr lang="en-US" sz="2400" dirty="0"/>
              <a:t>To </a:t>
            </a:r>
            <a:r>
              <a:rPr lang="en-US" sz="2400" dirty="0" smtClean="0"/>
              <a:t>F5 debug </a:t>
            </a:r>
            <a:r>
              <a:rPr lang="en-US" sz="2400" dirty="0"/>
              <a:t>a process that requires elevation, launch Visual Studio </a:t>
            </a:r>
            <a:r>
              <a:rPr lang="en-US" sz="2400" dirty="0" smtClean="0"/>
              <a:t>elevated</a:t>
            </a:r>
            <a:endParaRPr lang="en-US" sz="2400" dirty="0"/>
          </a:p>
        </p:txBody>
      </p:sp>
      <p:sp>
        <p:nvSpPr>
          <p:cNvPr id="9" name="Slide Number Placeholder 5"/>
          <p:cNvSpPr>
            <a:spLocks noGrp="1"/>
          </p:cNvSpPr>
          <p:nvPr>
            <p:ph type="sldNum" sz="quarter" idx="12"/>
          </p:nvPr>
        </p:nvSpPr>
        <p:spPr>
          <a:xfrm>
            <a:off x="7239000" y="6243638"/>
            <a:ext cx="1905000" cy="457200"/>
          </a:xfrm>
          <a:prstGeom prst="rect">
            <a:avLst/>
          </a:prstGeom>
        </p:spPr>
        <p:txBody>
          <a:bodyPr/>
          <a:lstStyle/>
          <a:p>
            <a:fld id="{D1C80B17-DAB0-412F-BCF8-9ABDE64C730B}" type="slidenum">
              <a:rPr lang="en-US"/>
              <a:pPr/>
              <a:t>21</a:t>
            </a:fld>
            <a:endParaRPr lang="en-US"/>
          </a:p>
        </p:txBody>
      </p:sp>
      <p:sp>
        <p:nvSpPr>
          <p:cNvPr id="613378" name="Rectangle 2"/>
          <p:cNvSpPr>
            <a:spLocks noGrp="1" noChangeArrowheads="1"/>
          </p:cNvSpPr>
          <p:nvPr>
            <p:ph type="title"/>
          </p:nvPr>
        </p:nvSpPr>
        <p:spPr>
          <a:xfrm>
            <a:off x="152400" y="152400"/>
            <a:ext cx="7434263" cy="1363663"/>
          </a:xfrm>
        </p:spPr>
        <p:txBody>
          <a:bodyPr/>
          <a:lstStyle/>
          <a:p>
            <a:r>
              <a:rPr lang="en-US" sz="3600" dirty="0"/>
              <a:t>User Account Control</a:t>
            </a:r>
            <a:br>
              <a:rPr lang="en-US" sz="3600" dirty="0"/>
            </a:br>
            <a:r>
              <a:rPr lang="en-US" sz="2800" dirty="0">
                <a:solidFill>
                  <a:srgbClr val="E7B34B"/>
                </a:solidFill>
              </a:rPr>
              <a:t>Tips for debugging in Visual Studio 2005</a:t>
            </a:r>
          </a:p>
        </p:txBody>
      </p:sp>
      <p:grpSp>
        <p:nvGrpSpPr>
          <p:cNvPr id="2" name="Group 9"/>
          <p:cNvGrpSpPr>
            <a:grpSpLocks/>
          </p:cNvGrpSpPr>
          <p:nvPr/>
        </p:nvGrpSpPr>
        <p:grpSpPr bwMode="auto">
          <a:xfrm>
            <a:off x="4953000" y="2095500"/>
            <a:ext cx="4191000" cy="2987675"/>
            <a:chOff x="2030" y="1318"/>
            <a:chExt cx="2767" cy="1965"/>
          </a:xfrm>
        </p:grpSpPr>
        <p:sp>
          <p:nvSpPr>
            <p:cNvPr id="613384" name="AutoShape 8"/>
            <p:cNvSpPr>
              <a:spLocks noChangeArrowheads="1"/>
            </p:cNvSpPr>
            <p:nvPr/>
          </p:nvSpPr>
          <p:spPr bwMode="invGray">
            <a:xfrm rot="16200000">
              <a:off x="3577" y="2063"/>
              <a:ext cx="1965" cy="475"/>
            </a:xfrm>
            <a:prstGeom prst="flowChartDocument">
              <a:avLst/>
            </a:prstGeom>
            <a:solidFill>
              <a:srgbClr val="F3F3F3"/>
            </a:solidFill>
            <a:ln w="12700" algn="ctr">
              <a:solidFill>
                <a:srgbClr val="969696"/>
              </a:solidFill>
              <a:miter lim="800000"/>
              <a:headEnd/>
              <a:tailEnd/>
            </a:ln>
            <a:effectLst/>
          </p:spPr>
          <p:txBody>
            <a:bodyPr anchor="ctr">
              <a:spAutoFit/>
            </a:bodyPr>
            <a:lstStyle/>
            <a:p>
              <a:endParaRPr lang="en-CA"/>
            </a:p>
          </p:txBody>
        </p:sp>
        <p:pic>
          <p:nvPicPr>
            <p:cNvPr id="613380" name="Picture 4" descr="ProjPropsHostDebug"/>
            <p:cNvPicPr>
              <a:picLocks noChangeAspect="1" noChangeArrowheads="1"/>
            </p:cNvPicPr>
            <p:nvPr/>
          </p:nvPicPr>
          <p:blipFill>
            <a:blip r:embed="rId4"/>
            <a:srcRect t="25595" r="25514"/>
            <a:stretch>
              <a:fillRect/>
            </a:stretch>
          </p:blipFill>
          <p:spPr bwMode="auto">
            <a:xfrm>
              <a:off x="2030" y="1338"/>
              <a:ext cx="2642" cy="1945"/>
            </a:xfrm>
            <a:prstGeom prst="rect">
              <a:avLst/>
            </a:prstGeom>
            <a:noFill/>
          </p:spPr>
        </p:pic>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1283" name="Rectangle 3"/>
          <p:cNvSpPr>
            <a:spLocks noGrp="1" noChangeArrowheads="1"/>
          </p:cNvSpPr>
          <p:nvPr>
            <p:ph idx="1"/>
          </p:nvPr>
        </p:nvSpPr>
        <p:spPr>
          <a:xfrm>
            <a:off x="381000" y="990600"/>
            <a:ext cx="8763000" cy="457200"/>
          </a:xfrm>
          <a:noFill/>
          <a:ln/>
        </p:spPr>
        <p:txBody>
          <a:bodyPr lIns="0" rIns="0">
            <a:spAutoFit/>
          </a:bodyPr>
          <a:lstStyle/>
          <a:p>
            <a:r>
              <a:rPr lang="en-US" sz="2400"/>
              <a:t>Interop definitions for the BCM_SETSHIELD message</a:t>
            </a:r>
          </a:p>
        </p:txBody>
      </p:sp>
      <p:sp>
        <p:nvSpPr>
          <p:cNvPr id="9" name="Slide Number Placeholder 5"/>
          <p:cNvSpPr>
            <a:spLocks noGrp="1"/>
          </p:cNvSpPr>
          <p:nvPr>
            <p:ph type="sldNum" sz="quarter" idx="12"/>
          </p:nvPr>
        </p:nvSpPr>
        <p:spPr>
          <a:xfrm>
            <a:off x="7239000" y="6400800"/>
            <a:ext cx="1905000" cy="457200"/>
          </a:xfrm>
          <a:prstGeom prst="rect">
            <a:avLst/>
          </a:prstGeom>
        </p:spPr>
        <p:txBody>
          <a:bodyPr/>
          <a:lstStyle/>
          <a:p>
            <a:fld id="{24A68342-477E-4ACB-A1CB-1EC0BBF5B0A3}" type="slidenum">
              <a:rPr lang="en-US"/>
              <a:pPr/>
              <a:t>22</a:t>
            </a:fld>
            <a:endParaRPr lang="en-US" dirty="0"/>
          </a:p>
        </p:txBody>
      </p:sp>
      <p:sp>
        <p:nvSpPr>
          <p:cNvPr id="481282" name="Rectangle 2"/>
          <p:cNvSpPr>
            <a:spLocks noGrp="1" noChangeArrowheads="1"/>
          </p:cNvSpPr>
          <p:nvPr>
            <p:ph type="title"/>
          </p:nvPr>
        </p:nvSpPr>
        <p:spPr>
          <a:xfrm>
            <a:off x="228600" y="0"/>
            <a:ext cx="7300913" cy="788987"/>
          </a:xfrm>
        </p:spPr>
        <p:txBody>
          <a:bodyPr/>
          <a:lstStyle/>
          <a:p>
            <a:r>
              <a:rPr lang="en-US" sz="3600" dirty="0" smtClean="0"/>
              <a:t>Setting </a:t>
            </a:r>
            <a:r>
              <a:rPr lang="en-US" sz="3600" dirty="0"/>
              <a:t>the security shield icon</a:t>
            </a:r>
          </a:p>
        </p:txBody>
      </p:sp>
      <p:sp>
        <p:nvSpPr>
          <p:cNvPr id="481284" name="Rectangle 4"/>
          <p:cNvSpPr>
            <a:spLocks noChangeArrowheads="1"/>
          </p:cNvSpPr>
          <p:nvPr/>
        </p:nvSpPr>
        <p:spPr bwMode="auto">
          <a:xfrm>
            <a:off x="449263" y="1428750"/>
            <a:ext cx="7856537" cy="2001838"/>
          </a:xfrm>
          <a:prstGeom prst="rect">
            <a:avLst/>
          </a:prstGeom>
          <a:solidFill>
            <a:schemeClr val="tx1">
              <a:alpha val="15000"/>
            </a:schemeClr>
          </a:solidFill>
          <a:ln w="9525">
            <a:solidFill>
              <a:schemeClr val="tx1"/>
            </a:solidFill>
            <a:miter lim="800000"/>
            <a:headEnd/>
            <a:tailEnd/>
          </a:ln>
          <a:effectLst/>
        </p:spPr>
        <p:txBody>
          <a:bodyPr wrap="square" lIns="182880" tIns="137160" rIns="182880" bIns="137160">
            <a:spAutoFit/>
          </a:bodyPr>
          <a:lstStyle/>
          <a:p>
            <a:pPr marL="342900" indent="-342900" eaLnBrk="1" hangingPunct="1">
              <a:spcBef>
                <a:spcPct val="5000"/>
              </a:spcBef>
              <a:buClr>
                <a:schemeClr val="folHlink"/>
              </a:buClr>
              <a:buSzPct val="60000"/>
              <a:buFont typeface="Wingdings" pitchFamily="2" charset="2"/>
              <a:buNone/>
            </a:pPr>
            <a:r>
              <a:rPr lang="en-CA" noProof="1">
                <a:solidFill>
                  <a:srgbClr val="00B050"/>
                </a:solidFill>
                <a:latin typeface="Lucida Console" pitchFamily="49" charset="0"/>
                <a:ea typeface="Times New Roman" pitchFamily="18" charset="0"/>
                <a:cs typeface="Courier New" pitchFamily="49" charset="0"/>
              </a:rPr>
              <a:t>// Use standard SendMessage override</a:t>
            </a:r>
          </a:p>
          <a:p>
            <a:pPr marL="342900" indent="-342900" eaLnBrk="1" hangingPunct="1">
              <a:spcBef>
                <a:spcPct val="5000"/>
              </a:spcBef>
              <a:buClr>
                <a:schemeClr val="folHlink"/>
              </a:buClr>
              <a:buSzPct val="60000"/>
              <a:buFont typeface="Wingdings" pitchFamily="2" charset="2"/>
              <a:buNone/>
            </a:pPr>
            <a:r>
              <a:rPr lang="en-CA" noProof="1">
                <a:solidFill>
                  <a:srgbClr val="00B050"/>
                </a:solidFill>
                <a:latin typeface="Lucida Console" pitchFamily="49" charset="0"/>
                <a:ea typeface="Times New Roman" pitchFamily="18" charset="0"/>
                <a:cs typeface="Courier New" pitchFamily="49" charset="0"/>
              </a:rPr>
              <a:t>// (LRESULT)SNDMSG(hwnd,BCM_SETSHIELD,0,(LPARAM)fSet) </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[DllImport("user32.dll")]</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static extern IntPtr SendMessage(HandleRef hWnd,</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   UInt32 Msg, IntPtr wParam, IntPtr lParam);</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const uint BCM_SETSHIELD = 0x0000160</a:t>
            </a:r>
            <a:r>
              <a:rPr lang="en-US" dirty="0">
                <a:latin typeface="Lucida Console" pitchFamily="49" charset="0"/>
                <a:ea typeface="Times New Roman" pitchFamily="18" charset="0"/>
                <a:cs typeface="Courier New" pitchFamily="49" charset="0"/>
              </a:rPr>
              <a:t>C</a:t>
            </a:r>
            <a:r>
              <a:rPr lang="en-US" noProof="1">
                <a:latin typeface="Lucida Console" pitchFamily="49" charset="0"/>
                <a:ea typeface="Times New Roman" pitchFamily="18" charset="0"/>
                <a:cs typeface="Courier New" pitchFamily="49" charset="0"/>
              </a:rPr>
              <a:t>;</a:t>
            </a:r>
          </a:p>
        </p:txBody>
      </p:sp>
      <p:sp>
        <p:nvSpPr>
          <p:cNvPr id="481285" name="Rectangle 5"/>
          <p:cNvSpPr>
            <a:spLocks noChangeArrowheads="1"/>
          </p:cNvSpPr>
          <p:nvPr/>
        </p:nvSpPr>
        <p:spPr bwMode="auto">
          <a:xfrm>
            <a:off x="419100" y="3868739"/>
            <a:ext cx="7886699" cy="2008242"/>
          </a:xfrm>
          <a:prstGeom prst="rect">
            <a:avLst/>
          </a:prstGeom>
          <a:solidFill>
            <a:schemeClr val="tx1">
              <a:alpha val="15000"/>
            </a:schemeClr>
          </a:solidFill>
          <a:ln w="9525">
            <a:solidFill>
              <a:schemeClr val="tx1"/>
            </a:solidFill>
            <a:miter lim="800000"/>
            <a:headEnd/>
            <a:tailEnd/>
          </a:ln>
          <a:effectLst/>
        </p:spPr>
        <p:txBody>
          <a:bodyPr wrap="square" lIns="182880" tIns="137160" rIns="182880" bIns="137160">
            <a:spAutoFit/>
          </a:bodyPr>
          <a:lstStyle/>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void SetShieldIcon(Button Btn, bool Show)</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   SendMessage(new HandleRef(Btn, Btn.Handle),</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     BCM_SETSHIELD, IntPtr.Zero,</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     new IntPtr (Show ? 1 : 0));</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a:t>
            </a:r>
          </a:p>
        </p:txBody>
      </p:sp>
      <p:sp>
        <p:nvSpPr>
          <p:cNvPr id="481286" name="Rectangle 6"/>
          <p:cNvSpPr>
            <a:spLocks noChangeArrowheads="1"/>
          </p:cNvSpPr>
          <p:nvPr/>
        </p:nvSpPr>
        <p:spPr bwMode="auto">
          <a:xfrm>
            <a:off x="381000" y="3384550"/>
            <a:ext cx="8763000" cy="457200"/>
          </a:xfrm>
          <a:prstGeom prst="rect">
            <a:avLst/>
          </a:prstGeom>
          <a:noFill/>
          <a:ln w="9525">
            <a:noFill/>
            <a:miter lim="800000"/>
            <a:headEnd/>
            <a:tailEnd/>
          </a:ln>
          <a:effectLst/>
        </p:spPr>
        <p:txBody>
          <a:bodyPr lIns="0" rIns="0">
            <a:spAutoFit/>
          </a:bodyPr>
          <a:lstStyle/>
          <a:p>
            <a:pPr marL="342900" indent="-342900" eaLnBrk="1" hangingPunct="1">
              <a:spcBef>
                <a:spcPct val="20000"/>
              </a:spcBef>
              <a:buClr>
                <a:schemeClr val="folHlink"/>
              </a:buClr>
              <a:buSzPct val="60000"/>
              <a:buFont typeface="Wingdings" pitchFamily="2" charset="2"/>
              <a:buChar char="n"/>
            </a:pPr>
            <a:r>
              <a:rPr lang="en-US" sz="2400"/>
              <a:t>Call </a:t>
            </a:r>
            <a:r>
              <a:rPr lang="en-US" sz="2400">
                <a:latin typeface="Courier New" pitchFamily="49" charset="0"/>
              </a:rPr>
              <a:t>SendMessage</a:t>
            </a:r>
            <a:r>
              <a:rPr lang="en-US" sz="2400"/>
              <a:t> to set the security shield icon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1286"/>
                                        </p:tgtEl>
                                        <p:attrNameLst>
                                          <p:attrName>style.visibility</p:attrName>
                                        </p:attrNameLst>
                                      </p:cBhvr>
                                      <p:to>
                                        <p:strVal val="visible"/>
                                      </p:to>
                                    </p:set>
                                    <p:animEffect transition="in" filter="dissolve">
                                      <p:cBhvr>
                                        <p:cTn id="7" dur="500"/>
                                        <p:tgtEl>
                                          <p:spTgt spid="48128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81285"/>
                                        </p:tgtEl>
                                        <p:attrNameLst>
                                          <p:attrName>style.visibility</p:attrName>
                                        </p:attrNameLst>
                                      </p:cBhvr>
                                      <p:to>
                                        <p:strVal val="visible"/>
                                      </p:to>
                                    </p:set>
                                    <p:animEffect transition="in" filter="dissolve">
                                      <p:cBhvr>
                                        <p:cTn id="11" dur="500"/>
                                        <p:tgtEl>
                                          <p:spTgt spid="481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85" grpId="0" animBg="1"/>
      <p:bldP spid="48128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1" name="Rectangle 3"/>
          <p:cNvSpPr>
            <a:spLocks noGrp="1" noChangeArrowheads="1"/>
          </p:cNvSpPr>
          <p:nvPr>
            <p:ph idx="1"/>
          </p:nvPr>
        </p:nvSpPr>
        <p:spPr>
          <a:xfrm>
            <a:off x="381000" y="1600200"/>
            <a:ext cx="8763000" cy="4267200"/>
          </a:xfrm>
        </p:spPr>
        <p:txBody>
          <a:bodyPr>
            <a:normAutofit/>
          </a:bodyPr>
          <a:lstStyle/>
          <a:p>
            <a:r>
              <a:rPr lang="en-US" sz="2800" dirty="0"/>
              <a:t>UAC is available on Windows Vista and above</a:t>
            </a:r>
          </a:p>
          <a:p>
            <a:r>
              <a:rPr lang="en-US" sz="2800" dirty="0"/>
              <a:t>UAC manifest entries are ignored on previous versions of Windows</a:t>
            </a:r>
          </a:p>
          <a:p>
            <a:pPr lvl="1"/>
            <a:r>
              <a:rPr lang="en-US" sz="2400" dirty="0" err="1"/>
              <a:t>Hotfix</a:t>
            </a:r>
            <a:r>
              <a:rPr lang="en-US" sz="2400" dirty="0"/>
              <a:t> for XP restarting with some manifest entries</a:t>
            </a:r>
          </a:p>
          <a:p>
            <a:r>
              <a:rPr lang="en-US" sz="2800" dirty="0"/>
              <a:t>Mixed use applications</a:t>
            </a:r>
          </a:p>
          <a:p>
            <a:pPr lvl="1"/>
            <a:r>
              <a:rPr lang="en-US" sz="2400" dirty="0"/>
              <a:t>BCM_SETSHIELD message is ignored on previous versions of Windows</a:t>
            </a:r>
          </a:p>
          <a:p>
            <a:pPr lvl="1"/>
            <a:r>
              <a:rPr lang="en-US" sz="2400" dirty="0"/>
              <a:t>In processes that are launched elevated, explicitly check the user’s token for required privileges</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66A16397-2833-4314-8AD7-5E5CDDA37C2C}" type="slidenum">
              <a:rPr lang="en-US"/>
              <a:pPr/>
              <a:t>23</a:t>
            </a:fld>
            <a:endParaRPr lang="en-US"/>
          </a:p>
        </p:txBody>
      </p:sp>
      <p:sp>
        <p:nvSpPr>
          <p:cNvPr id="595970" name="Rectangle 2"/>
          <p:cNvSpPr>
            <a:spLocks noGrp="1" noChangeArrowheads="1"/>
          </p:cNvSpPr>
          <p:nvPr>
            <p:ph type="title"/>
          </p:nvPr>
        </p:nvSpPr>
        <p:spPr>
          <a:xfrm>
            <a:off x="381000" y="228600"/>
            <a:ext cx="8382000" cy="1079500"/>
          </a:xfrm>
        </p:spPr>
        <p:txBody>
          <a:bodyPr>
            <a:normAutofit/>
          </a:bodyPr>
          <a:lstStyle/>
          <a:p>
            <a:r>
              <a:rPr lang="en-US" sz="4400" dirty="0" smtClean="0">
                <a:solidFill>
                  <a:schemeClr val="tx1">
                    <a:lumMod val="50000"/>
                    <a:lumOff val="50000"/>
                  </a:schemeClr>
                </a:solidFill>
              </a:rPr>
              <a:t>Down-level considerations</a:t>
            </a:r>
            <a:endParaRPr lang="en-US" sz="3600" dirty="0">
              <a:solidFill>
                <a:schemeClr val="tx1">
                  <a:lumMod val="50000"/>
                  <a:lumOff val="50000"/>
                </a:schemeClr>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bwMode="black">
          <a:xfrm>
            <a:off x="685800" y="1143000"/>
            <a:ext cx="8026400" cy="3735388"/>
          </a:xfrm>
          <a:noFill/>
          <a:ln/>
        </p:spPr>
        <p:txBody>
          <a:bodyPr>
            <a:spAutoFit/>
          </a:bodyPr>
          <a:lstStyle/>
          <a:p>
            <a:r>
              <a:rPr lang="en-US" sz="2800" dirty="0"/>
              <a:t>Application updates need Admin privileges</a:t>
            </a:r>
          </a:p>
          <a:p>
            <a:r>
              <a:rPr lang="en-US" sz="2800" dirty="0"/>
              <a:t>Issue:</a:t>
            </a:r>
          </a:p>
          <a:p>
            <a:pPr lvl="1"/>
            <a:r>
              <a:rPr lang="en-US" sz="2400" dirty="0"/>
              <a:t>Standard User does not have privilege</a:t>
            </a:r>
          </a:p>
          <a:p>
            <a:pPr lvl="1"/>
            <a:r>
              <a:rPr lang="en-US" sz="2400" dirty="0"/>
              <a:t>Apps use main EXE as updater</a:t>
            </a:r>
          </a:p>
          <a:p>
            <a:r>
              <a:rPr lang="en-US" sz="2800" dirty="0"/>
              <a:t>Mitigations:</a:t>
            </a:r>
          </a:p>
          <a:p>
            <a:pPr lvl="1"/>
            <a:r>
              <a:rPr lang="en-US" sz="2400" dirty="0"/>
              <a:t>Updaters should be a separate manifested process</a:t>
            </a:r>
          </a:p>
          <a:p>
            <a:pPr lvl="1"/>
            <a:r>
              <a:rPr lang="en-US" sz="2400" dirty="0"/>
              <a:t>Use MSI patching</a:t>
            </a:r>
          </a:p>
          <a:p>
            <a:pPr lvl="1"/>
            <a:r>
              <a:rPr lang="en-US" sz="2400" dirty="0"/>
              <a:t>Use </a:t>
            </a:r>
            <a:r>
              <a:rPr lang="en-US" sz="2400" dirty="0" err="1"/>
              <a:t>ClickOnce</a:t>
            </a:r>
            <a:r>
              <a:rPr lang="en-US" sz="2400" dirty="0"/>
              <a:t> technology</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6A4D46BF-B740-43F5-9116-F04AD820893E}" type="slidenum">
              <a:rPr lang="en-US"/>
              <a:pPr/>
              <a:t>24</a:t>
            </a:fld>
            <a:endParaRPr lang="en-US"/>
          </a:p>
        </p:txBody>
      </p:sp>
      <p:sp>
        <p:nvSpPr>
          <p:cNvPr id="76802" name="Rectangle 2"/>
          <p:cNvSpPr>
            <a:spLocks noGrp="1" noChangeArrowheads="1"/>
          </p:cNvSpPr>
          <p:nvPr>
            <p:ph type="title"/>
          </p:nvPr>
        </p:nvSpPr>
        <p:spPr>
          <a:xfrm>
            <a:off x="152400" y="152400"/>
            <a:ext cx="7793037" cy="707886"/>
          </a:xfrm>
          <a:noFill/>
          <a:ln/>
        </p:spPr>
        <p:txBody>
          <a:bodyPr anchor="t">
            <a:spAutoFit/>
          </a:bodyPr>
          <a:lstStyle/>
          <a:p>
            <a:r>
              <a:rPr lang="en-US" sz="4000" dirty="0"/>
              <a:t>Application Updates</a:t>
            </a:r>
          </a:p>
        </p:txBody>
      </p:sp>
    </p:spTree>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a:spLocks noGrp="1" noChangeArrowheads="1"/>
          </p:cNvSpPr>
          <p:nvPr>
            <p:ph idx="1"/>
          </p:nvPr>
        </p:nvSpPr>
        <p:spPr bwMode="black">
          <a:xfrm>
            <a:off x="304800" y="1447800"/>
            <a:ext cx="8713788" cy="3816350"/>
          </a:xfrm>
          <a:noFill/>
          <a:ln/>
        </p:spPr>
        <p:txBody>
          <a:bodyPr>
            <a:spAutoFit/>
          </a:bodyPr>
          <a:lstStyle/>
          <a:p>
            <a:r>
              <a:rPr lang="en-US" sz="2400" dirty="0">
                <a:sym typeface="Wingdings" pitchFamily="2" charset="2"/>
              </a:rPr>
              <a:t>New display driver model and desktop window manager</a:t>
            </a:r>
          </a:p>
          <a:p>
            <a:r>
              <a:rPr lang="en-US" sz="2400" dirty="0">
                <a:sym typeface="Wingdings" pitchFamily="2" charset="2"/>
              </a:rPr>
              <a:t>New areas to test:</a:t>
            </a:r>
          </a:p>
          <a:p>
            <a:pPr lvl="1"/>
            <a:r>
              <a:rPr lang="en-US" sz="2000" dirty="0">
                <a:sym typeface="Wingdings" pitchFamily="2" charset="2"/>
              </a:rPr>
              <a:t>Thumbnails </a:t>
            </a:r>
          </a:p>
          <a:p>
            <a:pPr lvl="1"/>
            <a:r>
              <a:rPr lang="en-US" sz="2000" dirty="0">
                <a:sym typeface="Wingdings" pitchFamily="2" charset="2"/>
              </a:rPr>
              <a:t>Flip 3D</a:t>
            </a:r>
          </a:p>
          <a:p>
            <a:pPr lvl="1"/>
            <a:r>
              <a:rPr lang="en-US" sz="2000" dirty="0">
                <a:sym typeface="Wingdings" pitchFamily="2" charset="2"/>
              </a:rPr>
              <a:t>Drag and drop </a:t>
            </a:r>
          </a:p>
          <a:p>
            <a:pPr lvl="1"/>
            <a:r>
              <a:rPr lang="en-US" sz="2000" dirty="0">
                <a:sym typeface="Wingdings" pitchFamily="2" charset="2"/>
              </a:rPr>
              <a:t>Application Pop Ups</a:t>
            </a:r>
          </a:p>
          <a:p>
            <a:pPr lvl="1"/>
            <a:r>
              <a:rPr lang="en-US" sz="2000" dirty="0">
                <a:sym typeface="Wingdings" pitchFamily="2" charset="2"/>
              </a:rPr>
              <a:t>High DPI</a:t>
            </a:r>
          </a:p>
          <a:p>
            <a:pPr lvl="1"/>
            <a:r>
              <a:rPr lang="en-US" sz="2000" dirty="0">
                <a:sym typeface="Wingdings" pitchFamily="2" charset="2"/>
              </a:rPr>
              <a:t>Screen rotation</a:t>
            </a:r>
          </a:p>
          <a:p>
            <a:pPr lvl="1"/>
            <a:r>
              <a:rPr lang="en-US" sz="2000" dirty="0">
                <a:sym typeface="Wingdings" pitchFamily="2" charset="2"/>
              </a:rPr>
              <a:t>Multi-monitor support</a:t>
            </a:r>
          </a:p>
          <a:p>
            <a:pPr lvl="1"/>
            <a:r>
              <a:rPr lang="en-US" sz="2000" dirty="0">
                <a:sym typeface="Wingdings" pitchFamily="2" charset="2"/>
              </a:rPr>
              <a:t>New UI themes</a:t>
            </a:r>
            <a:endParaRPr lang="en-US" sz="1800" dirty="0">
              <a:sym typeface="Wingdings" pitchFamily="2" charset="2"/>
            </a:endParaRP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2697C352-9120-4BCF-9DA6-AD8893A8A0BD}" type="slidenum">
              <a:rPr lang="en-US"/>
              <a:pPr/>
              <a:t>25</a:t>
            </a:fld>
            <a:endParaRPr lang="en-US"/>
          </a:p>
        </p:txBody>
      </p:sp>
      <p:sp>
        <p:nvSpPr>
          <p:cNvPr id="16" name="Rectangle 2"/>
          <p:cNvSpPr>
            <a:spLocks noGrp="1" noChangeArrowheads="1"/>
          </p:cNvSpPr>
          <p:nvPr>
            <p:ph type="title"/>
          </p:nvPr>
        </p:nvSpPr>
        <p:spPr>
          <a:xfrm>
            <a:off x="228600" y="228600"/>
            <a:ext cx="7793037" cy="762000"/>
          </a:xfrm>
          <a:noFill/>
          <a:ln/>
        </p:spPr>
        <p:txBody>
          <a:bodyPr anchor="t">
            <a:spAutoFit/>
          </a:bodyPr>
          <a:lstStyle/>
          <a:p>
            <a:r>
              <a:rPr lang="en-US" dirty="0">
                <a:sym typeface="Wingdings" pitchFamily="2" charset="2"/>
              </a:rPr>
              <a:t>USER, GDI and DPI</a:t>
            </a:r>
          </a:p>
        </p:txBody>
      </p:sp>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Grp="1" noChangeArrowheads="1"/>
          </p:cNvSpPr>
          <p:nvPr>
            <p:ph idx="1"/>
          </p:nvPr>
        </p:nvSpPr>
        <p:spPr bwMode="black">
          <a:xfrm>
            <a:off x="533400" y="1295400"/>
            <a:ext cx="8094662" cy="4130361"/>
          </a:xfrm>
          <a:noFill/>
          <a:ln/>
        </p:spPr>
        <p:txBody>
          <a:bodyPr>
            <a:spAutoFit/>
          </a:bodyPr>
          <a:lstStyle/>
          <a:p>
            <a:r>
              <a:rPr lang="en-US" sz="3200" dirty="0">
                <a:sym typeface="Wingdings" pitchFamily="2" charset="2"/>
              </a:rPr>
              <a:t>Shell changes</a:t>
            </a:r>
          </a:p>
          <a:p>
            <a:pPr lvl="1"/>
            <a:r>
              <a:rPr lang="en-US" sz="2400" dirty="0">
                <a:sym typeface="Wingdings" pitchFamily="2" charset="2"/>
              </a:rPr>
              <a:t>Documents folders structure </a:t>
            </a:r>
            <a:r>
              <a:rPr lang="en-US" sz="2400" dirty="0" smtClean="0">
                <a:sym typeface="Wingdings" pitchFamily="2" charset="2"/>
              </a:rPr>
              <a:t>changes</a:t>
            </a:r>
          </a:p>
          <a:p>
            <a:pPr lvl="2"/>
            <a:r>
              <a:rPr lang="en-US" sz="2400" dirty="0" smtClean="0">
                <a:sym typeface="Wingdings" pitchFamily="2" charset="2"/>
              </a:rPr>
              <a:t>Apps </a:t>
            </a:r>
            <a:r>
              <a:rPr lang="en-US" sz="2400" dirty="0">
                <a:sym typeface="Wingdings" pitchFamily="2" charset="2"/>
              </a:rPr>
              <a:t>using hard coded paths may </a:t>
            </a:r>
            <a:r>
              <a:rPr lang="en-US" sz="2400" dirty="0" smtClean="0">
                <a:sym typeface="Wingdings" pitchFamily="2" charset="2"/>
              </a:rPr>
              <a:t>fail</a:t>
            </a:r>
          </a:p>
          <a:p>
            <a:pPr lvl="2"/>
            <a:r>
              <a:rPr lang="en-US" sz="2400" dirty="0" smtClean="0">
                <a:sym typeface="Wingdings" pitchFamily="2" charset="2"/>
              </a:rPr>
              <a:t>Don’t use hardcoded paths!</a:t>
            </a:r>
            <a:endParaRPr lang="en-US" sz="2400" dirty="0">
              <a:sym typeface="Wingdings" pitchFamily="2" charset="2"/>
            </a:endParaRPr>
          </a:p>
          <a:p>
            <a:pPr lvl="1"/>
            <a:r>
              <a:rPr lang="en-US" sz="2400" dirty="0">
                <a:sym typeface="Wingdings" pitchFamily="2" charset="2"/>
              </a:rPr>
              <a:t>Fast user switching</a:t>
            </a:r>
          </a:p>
          <a:p>
            <a:r>
              <a:rPr lang="en-US" sz="3200" dirty="0">
                <a:sym typeface="Wingdings" pitchFamily="2" charset="2"/>
              </a:rPr>
              <a:t>IIS 7 changes</a:t>
            </a:r>
          </a:p>
          <a:p>
            <a:r>
              <a:rPr lang="en-US" sz="3200" dirty="0">
                <a:sym typeface="Wingdings" pitchFamily="2" charset="2"/>
              </a:rPr>
              <a:t>VSS writer changes for backup apps</a:t>
            </a:r>
          </a:p>
          <a:p>
            <a:r>
              <a:rPr lang="en-US" sz="3200" dirty="0">
                <a:sym typeface="Wingdings" pitchFamily="2" charset="2"/>
              </a:rPr>
              <a:t>New Server core edition without most UI</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68F0FC88-17C0-4F6B-9194-FA336B6B3A5F}" type="slidenum">
              <a:rPr lang="en-US"/>
              <a:pPr/>
              <a:t>26</a:t>
            </a:fld>
            <a:endParaRPr lang="en-US"/>
          </a:p>
        </p:txBody>
      </p:sp>
      <p:sp>
        <p:nvSpPr>
          <p:cNvPr id="13" name="Rectangle 4"/>
          <p:cNvSpPr>
            <a:spLocks noGrp="1" noChangeArrowheads="1"/>
          </p:cNvSpPr>
          <p:nvPr>
            <p:ph type="title"/>
          </p:nvPr>
        </p:nvSpPr>
        <p:spPr>
          <a:xfrm>
            <a:off x="152400" y="228600"/>
            <a:ext cx="7793037" cy="762000"/>
          </a:xfrm>
          <a:noFill/>
          <a:ln/>
        </p:spPr>
        <p:txBody>
          <a:bodyPr anchor="t">
            <a:spAutoFit/>
          </a:bodyPr>
          <a:lstStyle/>
          <a:p>
            <a:r>
              <a:rPr lang="en-US" dirty="0">
                <a:sym typeface="Wingdings" pitchFamily="2" charset="2"/>
              </a:rPr>
              <a:t>Miscellaneous</a:t>
            </a:r>
          </a:p>
        </p:txBody>
      </p:sp>
    </p:spTree>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066800"/>
            <a:ext cx="8610600" cy="4953000"/>
          </a:xfrm>
        </p:spPr>
        <p:txBody>
          <a:bodyPr/>
          <a:lstStyle/>
          <a:p>
            <a:r>
              <a:rPr lang="en-CA" sz="3600" dirty="0" smtClean="0"/>
              <a:t>Users are asking for Vista support</a:t>
            </a:r>
          </a:p>
          <a:p>
            <a:pPr lvl="1"/>
            <a:r>
              <a:rPr lang="en-CA" sz="2800" dirty="0" smtClean="0"/>
              <a:t>Might be able to sell a new version</a:t>
            </a:r>
          </a:p>
          <a:p>
            <a:r>
              <a:rPr lang="en-CA" sz="3600" dirty="0" smtClean="0"/>
              <a:t>You want Vista goodies in the next version</a:t>
            </a:r>
          </a:p>
          <a:p>
            <a:pPr lvl="1"/>
            <a:r>
              <a:rPr lang="en-CA" sz="2800" dirty="0" smtClean="0"/>
              <a:t>“Eye candy”</a:t>
            </a:r>
          </a:p>
          <a:p>
            <a:pPr lvl="1"/>
            <a:r>
              <a:rPr lang="en-CA" sz="2800" dirty="0" smtClean="0"/>
              <a:t>Search</a:t>
            </a:r>
          </a:p>
          <a:p>
            <a:pPr lvl="1"/>
            <a:r>
              <a:rPr lang="en-CA" sz="2800" dirty="0" smtClean="0"/>
              <a:t>Productivity features</a:t>
            </a:r>
          </a:p>
          <a:p>
            <a:pPr lvl="1"/>
            <a:r>
              <a:rPr lang="en-CA" sz="2800" dirty="0" smtClean="0"/>
              <a:t>Restart and recovery</a:t>
            </a:r>
          </a:p>
          <a:p>
            <a:pPr lvl="1"/>
            <a:r>
              <a:rPr lang="en-CA" sz="2800" dirty="0" smtClean="0"/>
              <a:t>Network and power awareness</a:t>
            </a:r>
            <a:endParaRPr lang="en-CA" sz="2800" dirty="0"/>
          </a:p>
        </p:txBody>
      </p:sp>
      <p:sp>
        <p:nvSpPr>
          <p:cNvPr id="2" name="Title 1"/>
          <p:cNvSpPr>
            <a:spLocks noGrp="1"/>
          </p:cNvSpPr>
          <p:nvPr>
            <p:ph type="title"/>
          </p:nvPr>
        </p:nvSpPr>
        <p:spPr>
          <a:xfrm>
            <a:off x="228600" y="152400"/>
            <a:ext cx="7772400" cy="457200"/>
          </a:xfrm>
        </p:spPr>
        <p:txBody>
          <a:bodyPr>
            <a:normAutofit fontScale="90000"/>
          </a:bodyPr>
          <a:lstStyle/>
          <a:p>
            <a:r>
              <a:rPr lang="en-CA" sz="4000" dirty="0" smtClean="0"/>
              <a:t>Why make your app compatible?</a:t>
            </a:r>
            <a:endParaRPr lang="en-CA" sz="4000" dirty="0"/>
          </a:p>
        </p:txBody>
      </p:sp>
    </p:spTree>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5" name="Rectangle 3"/>
          <p:cNvSpPr>
            <a:spLocks noGrp="1" noChangeArrowheads="1"/>
          </p:cNvSpPr>
          <p:nvPr>
            <p:ph idx="1"/>
          </p:nvPr>
        </p:nvSpPr>
        <p:spPr>
          <a:xfrm>
            <a:off x="304800" y="762000"/>
            <a:ext cx="8553450" cy="5708651"/>
          </a:xfrm>
        </p:spPr>
        <p:txBody>
          <a:bodyPr/>
          <a:lstStyle/>
          <a:p>
            <a:r>
              <a:rPr lang="en-US" sz="3200" dirty="0"/>
              <a:t>Search is fully integrated in Windows Vista</a:t>
            </a:r>
          </a:p>
          <a:p>
            <a:pPr lvl="1"/>
            <a:r>
              <a:rPr lang="en-US" sz="2800" dirty="0"/>
              <a:t>Start Menu, Control Panel, Explorer Windows</a:t>
            </a:r>
          </a:p>
          <a:p>
            <a:r>
              <a:rPr lang="en-US" sz="3200" dirty="0"/>
              <a:t>Single, built-in, client indexing platform and a new Property System</a:t>
            </a:r>
          </a:p>
          <a:p>
            <a:pPr lvl="1"/>
            <a:r>
              <a:rPr lang="en-US" sz="2800" dirty="0"/>
              <a:t>Used by Explorer, Outlook 2007 and </a:t>
            </a:r>
            <a:br>
              <a:rPr lang="en-US" sz="2800" dirty="0"/>
            </a:br>
            <a:r>
              <a:rPr lang="en-US" sz="2800" dirty="0"/>
              <a:t>OneNote 2007</a:t>
            </a:r>
          </a:p>
          <a:p>
            <a:r>
              <a:rPr lang="en-US" sz="3400" dirty="0"/>
              <a:t>Can be used by </a:t>
            </a:r>
            <a:r>
              <a:rPr lang="en-US" sz="3400" dirty="0" smtClean="0"/>
              <a:t>third </a:t>
            </a:r>
            <a:r>
              <a:rPr lang="en-US" sz="3400" dirty="0"/>
              <a:t>party applications</a:t>
            </a:r>
          </a:p>
          <a:p>
            <a:pPr lvl="1"/>
            <a:r>
              <a:rPr lang="en-US" sz="2400" dirty="0"/>
              <a:t>OLE DB Provider for Windows Search</a:t>
            </a:r>
          </a:p>
          <a:p>
            <a:pPr lvl="1"/>
            <a:r>
              <a:rPr lang="en-US" sz="2400" dirty="0" err="1"/>
              <a:t>ISearchQueryHelper</a:t>
            </a:r>
            <a:endParaRPr lang="en-US" sz="2400" dirty="0"/>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2599E8A6-A8EB-437C-94D8-020C3AAE1CFD}" type="slidenum">
              <a:rPr lang="en-US"/>
              <a:pPr/>
              <a:t>28</a:t>
            </a:fld>
            <a:endParaRPr lang="en-US"/>
          </a:p>
        </p:txBody>
      </p:sp>
      <p:sp>
        <p:nvSpPr>
          <p:cNvPr id="499714" name="Rectangle 2"/>
          <p:cNvSpPr>
            <a:spLocks noGrp="1" noChangeArrowheads="1"/>
          </p:cNvSpPr>
          <p:nvPr>
            <p:ph type="title"/>
          </p:nvPr>
        </p:nvSpPr>
        <p:spPr>
          <a:xfrm>
            <a:off x="228600" y="152400"/>
            <a:ext cx="8382000" cy="609600"/>
          </a:xfrm>
        </p:spPr>
        <p:txBody>
          <a:bodyPr>
            <a:normAutofit fontScale="90000"/>
          </a:bodyPr>
          <a:lstStyle/>
          <a:p>
            <a:r>
              <a:rPr lang="en-US" dirty="0"/>
              <a:t>Windows Vista Desktop </a:t>
            </a:r>
            <a:r>
              <a:rPr lang="en-US" dirty="0" smtClean="0"/>
              <a:t>Search</a:t>
            </a:r>
            <a:endParaRPr lang="en-US" sz="4000" dirty="0">
              <a:solidFill>
                <a:srgbClr val="E7B34B"/>
              </a:solidFill>
            </a:endParaRPr>
          </a:p>
        </p:txBody>
      </p:sp>
    </p:spTree>
  </p:cSld>
  <p:clrMapOvr>
    <a:masterClrMapping/>
  </p:clrMapOvr>
  <p:transition>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3" name="Rectangle 3"/>
          <p:cNvSpPr>
            <a:spLocks noGrp="1" noChangeArrowheads="1"/>
          </p:cNvSpPr>
          <p:nvPr>
            <p:ph idx="1"/>
          </p:nvPr>
        </p:nvSpPr>
        <p:spPr>
          <a:xfrm>
            <a:off x="344488" y="2014538"/>
            <a:ext cx="8523287" cy="4005262"/>
          </a:xfrm>
        </p:spPr>
        <p:txBody>
          <a:bodyPr>
            <a:normAutofit/>
          </a:bodyPr>
          <a:lstStyle/>
          <a:p>
            <a:pPr>
              <a:buFont typeface="Wingdings" pitchFamily="2" charset="2"/>
              <a:buNone/>
            </a:pPr>
            <a:r>
              <a:rPr lang="en-US" dirty="0"/>
              <a:t>What managed code developers need to know:</a:t>
            </a:r>
          </a:p>
          <a:p>
            <a:r>
              <a:rPr lang="en-US" dirty="0"/>
              <a:t>The provider can be easily used from ADO.NET</a:t>
            </a:r>
          </a:p>
          <a:p>
            <a:pPr lvl="1"/>
            <a:r>
              <a:rPr lang="en-US" dirty="0" err="1"/>
              <a:t>System.Data.OleDb</a:t>
            </a:r>
            <a:r>
              <a:rPr lang="en-US" dirty="0"/>
              <a:t> classes</a:t>
            </a:r>
          </a:p>
          <a:p>
            <a:r>
              <a:rPr lang="en-US" dirty="0"/>
              <a:t>Connection </a:t>
            </a:r>
            <a:r>
              <a:rPr lang="en-US" dirty="0" smtClean="0"/>
              <a:t>string</a:t>
            </a:r>
          </a:p>
          <a:p>
            <a:pPr>
              <a:buNone/>
            </a:pPr>
            <a:endParaRPr lang="en-US" dirty="0" smtClean="0"/>
          </a:p>
          <a:p>
            <a:pPr>
              <a:buNone/>
            </a:pPr>
            <a:endParaRPr lang="en-US" dirty="0"/>
          </a:p>
          <a:p>
            <a:endParaRPr lang="en-US" dirty="0" smtClean="0"/>
          </a:p>
          <a:p>
            <a:r>
              <a:rPr lang="en-US" dirty="0" smtClean="0"/>
              <a:t>Query </a:t>
            </a:r>
            <a:r>
              <a:rPr lang="en-US" dirty="0"/>
              <a:t>syntax</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97229BA9-6E35-4271-869D-CD922AED85E9}" type="slidenum">
              <a:rPr lang="en-US"/>
              <a:pPr/>
              <a:t>29</a:t>
            </a:fld>
            <a:endParaRPr lang="en-US"/>
          </a:p>
        </p:txBody>
      </p:sp>
      <p:sp>
        <p:nvSpPr>
          <p:cNvPr id="614402" name="Rectangle 2"/>
          <p:cNvSpPr>
            <a:spLocks noGrp="1" noChangeArrowheads="1"/>
          </p:cNvSpPr>
          <p:nvPr>
            <p:ph type="title"/>
          </p:nvPr>
        </p:nvSpPr>
        <p:spPr>
          <a:xfrm>
            <a:off x="381000" y="228600"/>
            <a:ext cx="8382000" cy="1079500"/>
          </a:xfrm>
        </p:spPr>
        <p:txBody>
          <a:bodyPr>
            <a:normAutofit fontScale="90000"/>
          </a:bodyPr>
          <a:lstStyle/>
          <a:p>
            <a:r>
              <a:rPr lang="en-US"/>
              <a:t>Windows Desktop Search</a:t>
            </a:r>
            <a:br>
              <a:rPr lang="en-US"/>
            </a:br>
            <a:r>
              <a:rPr lang="en-US" sz="3600">
                <a:solidFill>
                  <a:srgbClr val="E7B34B"/>
                </a:solidFill>
              </a:rPr>
              <a:t>OLE DB Provider for Windows Search</a:t>
            </a:r>
            <a:endParaRPr lang="en-US" sz="4000">
              <a:solidFill>
                <a:srgbClr val="E7B34B"/>
              </a:solidFill>
            </a:endParaRPr>
          </a:p>
        </p:txBody>
      </p:sp>
      <p:sp>
        <p:nvSpPr>
          <p:cNvPr id="5" name="Rectangle 4"/>
          <p:cNvSpPr>
            <a:spLocks noChangeArrowheads="1"/>
          </p:cNvSpPr>
          <p:nvPr/>
        </p:nvSpPr>
        <p:spPr bwMode="auto">
          <a:xfrm>
            <a:off x="914400" y="3810000"/>
            <a:ext cx="7194550" cy="1112837"/>
          </a:xfrm>
          <a:prstGeom prst="rect">
            <a:avLst/>
          </a:prstGeom>
          <a:solidFill>
            <a:schemeClr val="tx1">
              <a:alpha val="34000"/>
            </a:schemeClr>
          </a:solidFill>
          <a:ln w="9525">
            <a:solidFill>
              <a:schemeClr val="tx1"/>
            </a:solidFill>
            <a:miter lim="800000"/>
            <a:headEnd/>
            <a:tailEnd type="none" w="lg" len="lg"/>
          </a:ln>
          <a:effectLst/>
        </p:spPr>
        <p:txBody>
          <a:bodyPr anchor="ctr" anchorCtr="1"/>
          <a:lstStyle/>
          <a:p>
            <a:pPr eaLnBrk="1" hangingPunct="1"/>
            <a:r>
              <a:rPr lang="en-US" sz="2400">
                <a:solidFill>
                  <a:schemeClr val="bg1"/>
                </a:solidFill>
                <a:latin typeface="Lucida Console" pitchFamily="49" charset="0"/>
                <a:cs typeface="Arial" charset="0"/>
              </a:rPr>
              <a:t>"</a:t>
            </a:r>
            <a:r>
              <a:rPr lang="en-US" sz="2400">
                <a:solidFill>
                  <a:srgbClr val="800000"/>
                </a:solidFill>
                <a:latin typeface="Lucida Console" pitchFamily="49" charset="0"/>
                <a:cs typeface="Arial" charset="0"/>
              </a:rPr>
              <a:t>Provider=Search.CollatorDSO;Extended </a:t>
            </a:r>
          </a:p>
          <a:p>
            <a:pPr eaLnBrk="1" hangingPunct="1"/>
            <a:r>
              <a:rPr lang="en-US" sz="2400">
                <a:solidFill>
                  <a:srgbClr val="800000"/>
                </a:solidFill>
                <a:latin typeface="Lucida Console" pitchFamily="49" charset="0"/>
                <a:cs typeface="Arial" charset="0"/>
              </a:rPr>
              <a:t> Properties=‘Application=Windows’;</a:t>
            </a:r>
            <a:r>
              <a:rPr lang="en-US" sz="2400">
                <a:solidFill>
                  <a:schemeClr val="bg1"/>
                </a:solidFill>
                <a:latin typeface="Lucida Console" pitchFamily="49" charset="0"/>
                <a:cs typeface="Arial" charset="0"/>
              </a:rPr>
              <a:t>"</a:t>
            </a:r>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Slide Number Placeholder 5"/>
          <p:cNvSpPr>
            <a:spLocks noGrp="1"/>
          </p:cNvSpPr>
          <p:nvPr>
            <p:ph type="sldNum" sz="quarter" idx="12"/>
          </p:nvPr>
        </p:nvSpPr>
        <p:spPr>
          <a:xfrm>
            <a:off x="7239000" y="6243638"/>
            <a:ext cx="1905000" cy="457200"/>
          </a:xfrm>
          <a:prstGeom prst="rect">
            <a:avLst/>
          </a:prstGeom>
        </p:spPr>
        <p:txBody>
          <a:bodyPr/>
          <a:lstStyle/>
          <a:p>
            <a:fld id="{498D15BD-3A4D-481B-9B9A-B1A1692AA13D}" type="slidenum">
              <a:rPr lang="en-US"/>
              <a:pPr/>
              <a:t>3</a:t>
            </a:fld>
            <a:endParaRPr lang="en-US"/>
          </a:p>
        </p:txBody>
      </p:sp>
      <p:sp>
        <p:nvSpPr>
          <p:cNvPr id="514050" name="Rectangle 2"/>
          <p:cNvSpPr>
            <a:spLocks noGrp="1" noChangeArrowheads="1"/>
          </p:cNvSpPr>
          <p:nvPr>
            <p:ph type="title"/>
          </p:nvPr>
        </p:nvSpPr>
        <p:spPr>
          <a:xfrm>
            <a:off x="381000" y="228600"/>
            <a:ext cx="8382000" cy="1079500"/>
          </a:xfrm>
        </p:spPr>
        <p:txBody>
          <a:bodyPr>
            <a:normAutofit fontScale="90000"/>
          </a:bodyPr>
          <a:lstStyle/>
          <a:p>
            <a:r>
              <a:rPr lang="en-US"/>
              <a:t>Where Are We Today?</a:t>
            </a:r>
            <a:br>
              <a:rPr lang="en-US"/>
            </a:br>
            <a:r>
              <a:rPr lang="en-US" sz="3600">
                <a:solidFill>
                  <a:srgbClr val="D06800"/>
                </a:solidFill>
              </a:rPr>
              <a:t>Operating system, frameworks and tools</a:t>
            </a:r>
          </a:p>
        </p:txBody>
      </p:sp>
      <p:sp>
        <p:nvSpPr>
          <p:cNvPr id="514099" name="Rectangle 51"/>
          <p:cNvSpPr>
            <a:spLocks noChangeArrowheads="1"/>
          </p:cNvSpPr>
          <p:nvPr/>
        </p:nvSpPr>
        <p:spPr bwMode="auto">
          <a:xfrm>
            <a:off x="174625" y="2033588"/>
            <a:ext cx="8791575" cy="1076325"/>
          </a:xfrm>
          <a:prstGeom prst="rect">
            <a:avLst/>
          </a:prstGeom>
          <a:gradFill rotWithShape="0">
            <a:gsLst>
              <a:gs pos="0">
                <a:schemeClr val="folHlink">
                  <a:gamma/>
                  <a:shade val="54118"/>
                  <a:invGamma/>
                </a:schemeClr>
              </a:gs>
              <a:gs pos="50000">
                <a:schemeClr val="folHlink">
                  <a:alpha val="50000"/>
                </a:schemeClr>
              </a:gs>
              <a:gs pos="100000">
                <a:schemeClr val="folHlink">
                  <a:gamma/>
                  <a:shade val="54118"/>
                  <a:invGamma/>
                </a:schemeClr>
              </a:gs>
            </a:gsLst>
            <a:lin ang="2700000" scaled="1"/>
          </a:gradFill>
          <a:ln w="12700">
            <a:solidFill>
              <a:schemeClr val="folHlink"/>
            </a:solidFill>
            <a:miter lim="800000"/>
            <a:headEnd type="none" w="sm" len="sm"/>
            <a:tailEnd type="none" w="sm" len="sm"/>
          </a:ln>
          <a:effectLst/>
        </p:spPr>
        <p:txBody>
          <a:bodyPr anchor="ctr"/>
          <a:lstStyle/>
          <a:p>
            <a:pPr algn="ctr" eaLnBrk="1" hangingPunct="1">
              <a:lnSpc>
                <a:spcPct val="85000"/>
              </a:lnSpc>
              <a:spcBef>
                <a:spcPct val="20000"/>
              </a:spcBef>
            </a:pPr>
            <a:endParaRPr lang="en-US" b="1">
              <a:latin typeface="Segoe Semibold" pitchFamily="34" charset="0"/>
            </a:endParaRPr>
          </a:p>
        </p:txBody>
      </p:sp>
      <p:sp>
        <p:nvSpPr>
          <p:cNvPr id="514097" name="Rectangle 49"/>
          <p:cNvSpPr>
            <a:spLocks noChangeArrowheads="1"/>
          </p:cNvSpPr>
          <p:nvPr/>
        </p:nvSpPr>
        <p:spPr bwMode="auto">
          <a:xfrm>
            <a:off x="174625" y="3232150"/>
            <a:ext cx="8812213" cy="839788"/>
          </a:xfrm>
          <a:prstGeom prst="rect">
            <a:avLst/>
          </a:prstGeom>
          <a:gradFill rotWithShape="0">
            <a:gsLst>
              <a:gs pos="0">
                <a:schemeClr val="accent2">
                  <a:gamma/>
                  <a:shade val="63529"/>
                  <a:invGamma/>
                </a:schemeClr>
              </a:gs>
              <a:gs pos="50000">
                <a:schemeClr val="accent2">
                  <a:alpha val="60001"/>
                </a:schemeClr>
              </a:gs>
              <a:gs pos="100000">
                <a:schemeClr val="accent2">
                  <a:gamma/>
                  <a:shade val="63529"/>
                  <a:invGamma/>
                </a:schemeClr>
              </a:gs>
            </a:gsLst>
            <a:lin ang="2700000" scaled="1"/>
          </a:gradFill>
          <a:ln w="12700">
            <a:solidFill>
              <a:schemeClr val="accent2"/>
            </a:solidFill>
            <a:miter lim="800000"/>
            <a:headEnd type="none" w="sm" len="sm"/>
            <a:tailEnd type="none" w="sm" len="sm"/>
          </a:ln>
          <a:effectLst/>
        </p:spPr>
        <p:txBody>
          <a:bodyPr anchor="ctr"/>
          <a:lstStyle/>
          <a:p>
            <a:pPr algn="ctr">
              <a:lnSpc>
                <a:spcPct val="85000"/>
              </a:lnSpc>
              <a:spcBef>
                <a:spcPct val="20000"/>
              </a:spcBef>
            </a:pPr>
            <a:endParaRPr lang="en-US" b="1">
              <a:latin typeface="Segoe Semibold" pitchFamily="34" charset="0"/>
            </a:endParaRPr>
          </a:p>
        </p:txBody>
      </p:sp>
      <p:sp>
        <p:nvSpPr>
          <p:cNvPr id="514098" name="Rectangle 50"/>
          <p:cNvSpPr>
            <a:spLocks noChangeArrowheads="1"/>
          </p:cNvSpPr>
          <p:nvPr/>
        </p:nvSpPr>
        <p:spPr bwMode="invGray">
          <a:xfrm>
            <a:off x="174625" y="4205288"/>
            <a:ext cx="8815388" cy="890587"/>
          </a:xfrm>
          <a:prstGeom prst="rect">
            <a:avLst/>
          </a:prstGeom>
          <a:gradFill rotWithShape="0">
            <a:gsLst>
              <a:gs pos="0">
                <a:schemeClr val="hlink">
                  <a:gamma/>
                  <a:shade val="57255"/>
                  <a:invGamma/>
                  <a:alpha val="60001"/>
                </a:schemeClr>
              </a:gs>
              <a:gs pos="50000">
                <a:schemeClr val="hlink">
                  <a:alpha val="30000"/>
                </a:schemeClr>
              </a:gs>
              <a:gs pos="100000">
                <a:schemeClr val="hlink">
                  <a:gamma/>
                  <a:shade val="57255"/>
                  <a:invGamma/>
                  <a:alpha val="60001"/>
                </a:schemeClr>
              </a:gs>
            </a:gsLst>
            <a:lin ang="2700000" scaled="1"/>
          </a:gradFill>
          <a:ln w="12700">
            <a:solidFill>
              <a:schemeClr val="hlink"/>
            </a:solidFill>
            <a:miter lim="800000"/>
            <a:headEnd type="none" w="sm" len="sm"/>
            <a:tailEnd type="none" w="sm" len="sm"/>
          </a:ln>
          <a:effectLst/>
        </p:spPr>
        <p:txBody>
          <a:bodyPr anchor="ctr"/>
          <a:lstStyle/>
          <a:p>
            <a:pPr algn="ctr" eaLnBrk="1" hangingPunct="1">
              <a:lnSpc>
                <a:spcPct val="85000"/>
              </a:lnSpc>
              <a:spcBef>
                <a:spcPct val="20000"/>
              </a:spcBef>
            </a:pPr>
            <a:endParaRPr lang="en-US" b="1">
              <a:latin typeface="Segoe Semibold" pitchFamily="34" charset="0"/>
            </a:endParaRPr>
          </a:p>
        </p:txBody>
      </p:sp>
      <p:sp>
        <p:nvSpPr>
          <p:cNvPr id="514055" name="Line 7"/>
          <p:cNvSpPr>
            <a:spLocks noChangeShapeType="1"/>
          </p:cNvSpPr>
          <p:nvPr/>
        </p:nvSpPr>
        <p:spPr bwMode="invGray">
          <a:xfrm>
            <a:off x="200025" y="5513388"/>
            <a:ext cx="8807450" cy="9525"/>
          </a:xfrm>
          <a:prstGeom prst="line">
            <a:avLst/>
          </a:prstGeom>
          <a:noFill/>
          <a:ln w="12700">
            <a:solidFill>
              <a:schemeClr val="tx1"/>
            </a:solidFill>
            <a:round/>
            <a:headEnd/>
            <a:tailEnd type="triangle" w="med" len="med"/>
          </a:ln>
          <a:effectLst/>
        </p:spPr>
        <p:txBody>
          <a:bodyPr>
            <a:spAutoFit/>
          </a:bodyPr>
          <a:lstStyle/>
          <a:p>
            <a:endParaRPr lang="en-CA"/>
          </a:p>
        </p:txBody>
      </p:sp>
      <p:sp>
        <p:nvSpPr>
          <p:cNvPr id="514056" name="Text Box 8"/>
          <p:cNvSpPr txBox="1">
            <a:spLocks noChangeArrowheads="1"/>
          </p:cNvSpPr>
          <p:nvPr/>
        </p:nvSpPr>
        <p:spPr bwMode="invGray">
          <a:xfrm rot="19500000">
            <a:off x="5362575" y="5686425"/>
            <a:ext cx="679450" cy="3254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a:effectLst>
                  <a:outerShdw blurRad="38100" dist="38100" dir="2700000" algn="tl">
                    <a:srgbClr val="C0C0C0"/>
                  </a:outerShdw>
                </a:effectLst>
                <a:latin typeface="Segoe" pitchFamily="34" charset="0"/>
              </a:rPr>
              <a:t>2005</a:t>
            </a:r>
          </a:p>
        </p:txBody>
      </p:sp>
      <p:sp>
        <p:nvSpPr>
          <p:cNvPr id="514057" name="Text Box 9"/>
          <p:cNvSpPr txBox="1">
            <a:spLocks noChangeArrowheads="1"/>
          </p:cNvSpPr>
          <p:nvPr/>
        </p:nvSpPr>
        <p:spPr bwMode="invGray">
          <a:xfrm rot="19500000">
            <a:off x="6580188" y="5686425"/>
            <a:ext cx="679450" cy="3254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a:effectLst>
                  <a:outerShdw blurRad="38100" dist="38100" dir="2700000" algn="tl">
                    <a:srgbClr val="C0C0C0"/>
                  </a:outerShdw>
                </a:effectLst>
                <a:latin typeface="Segoe" pitchFamily="34" charset="0"/>
              </a:rPr>
              <a:t>2006</a:t>
            </a:r>
          </a:p>
        </p:txBody>
      </p:sp>
      <p:sp>
        <p:nvSpPr>
          <p:cNvPr id="514058" name="Text Box 10"/>
          <p:cNvSpPr txBox="1">
            <a:spLocks noChangeArrowheads="1"/>
          </p:cNvSpPr>
          <p:nvPr/>
        </p:nvSpPr>
        <p:spPr bwMode="invGray">
          <a:xfrm rot="19500000">
            <a:off x="7799388" y="5686425"/>
            <a:ext cx="679450" cy="3254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a:effectLst>
                  <a:outerShdw blurRad="38100" dist="38100" dir="2700000" algn="tl">
                    <a:srgbClr val="C0C0C0"/>
                  </a:outerShdw>
                </a:effectLst>
                <a:latin typeface="Segoe" pitchFamily="34" charset="0"/>
              </a:rPr>
              <a:t>2007</a:t>
            </a:r>
          </a:p>
        </p:txBody>
      </p:sp>
      <p:sp>
        <p:nvSpPr>
          <p:cNvPr id="514059" name="Text Box 11"/>
          <p:cNvSpPr txBox="1">
            <a:spLocks noChangeArrowheads="1"/>
          </p:cNvSpPr>
          <p:nvPr/>
        </p:nvSpPr>
        <p:spPr bwMode="invGray">
          <a:xfrm rot="19500000">
            <a:off x="1595438" y="5686425"/>
            <a:ext cx="679450" cy="3254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a:effectLst>
                  <a:outerShdw blurRad="38100" dist="38100" dir="2700000" algn="tl">
                    <a:srgbClr val="C0C0C0"/>
                  </a:outerShdw>
                </a:effectLst>
                <a:latin typeface="Segoe" pitchFamily="34" charset="0"/>
              </a:rPr>
              <a:t>2002</a:t>
            </a:r>
          </a:p>
        </p:txBody>
      </p:sp>
      <p:sp>
        <p:nvSpPr>
          <p:cNvPr id="514060" name="Text Box 12"/>
          <p:cNvSpPr txBox="1">
            <a:spLocks noChangeArrowheads="1"/>
          </p:cNvSpPr>
          <p:nvPr/>
        </p:nvSpPr>
        <p:spPr bwMode="invGray">
          <a:xfrm rot="19500000">
            <a:off x="2847975" y="5686425"/>
            <a:ext cx="679450" cy="3254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a:effectLst>
                  <a:outerShdw blurRad="38100" dist="38100" dir="2700000" algn="tl">
                    <a:srgbClr val="C0C0C0"/>
                  </a:outerShdw>
                </a:effectLst>
                <a:latin typeface="Segoe" pitchFamily="34" charset="0"/>
              </a:rPr>
              <a:t>2003</a:t>
            </a:r>
          </a:p>
        </p:txBody>
      </p:sp>
      <p:sp>
        <p:nvSpPr>
          <p:cNvPr id="514061" name="Text Box 13"/>
          <p:cNvSpPr txBox="1">
            <a:spLocks noChangeArrowheads="1"/>
          </p:cNvSpPr>
          <p:nvPr/>
        </p:nvSpPr>
        <p:spPr bwMode="invGray">
          <a:xfrm rot="19500000">
            <a:off x="3998913" y="5686425"/>
            <a:ext cx="679450" cy="3254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a:effectLst>
                  <a:outerShdw blurRad="38100" dist="38100" dir="2700000" algn="tl">
                    <a:srgbClr val="C0C0C0"/>
                  </a:outerShdw>
                </a:effectLst>
                <a:latin typeface="Segoe" pitchFamily="34" charset="0"/>
              </a:rPr>
              <a:t>2004</a:t>
            </a:r>
          </a:p>
        </p:txBody>
      </p:sp>
      <p:sp>
        <p:nvSpPr>
          <p:cNvPr id="514062" name="Text Box 14"/>
          <p:cNvSpPr txBox="1">
            <a:spLocks noChangeArrowheads="1"/>
          </p:cNvSpPr>
          <p:nvPr/>
        </p:nvSpPr>
        <p:spPr bwMode="invGray">
          <a:xfrm rot="19500000">
            <a:off x="344488" y="5686425"/>
            <a:ext cx="679450" cy="3254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a:effectLst>
                  <a:outerShdw blurRad="38100" dist="38100" dir="2700000" algn="tl">
                    <a:srgbClr val="C0C0C0"/>
                  </a:outerShdw>
                </a:effectLst>
                <a:latin typeface="Segoe" pitchFamily="34" charset="0"/>
              </a:rPr>
              <a:t>2001</a:t>
            </a:r>
          </a:p>
        </p:txBody>
      </p:sp>
      <p:sp>
        <p:nvSpPr>
          <p:cNvPr id="514068" name="Line 20"/>
          <p:cNvSpPr>
            <a:spLocks noChangeShapeType="1"/>
          </p:cNvSpPr>
          <p:nvPr/>
        </p:nvSpPr>
        <p:spPr bwMode="invGray">
          <a:xfrm>
            <a:off x="1690688" y="4041775"/>
            <a:ext cx="3175" cy="1466850"/>
          </a:xfrm>
          <a:prstGeom prst="line">
            <a:avLst/>
          </a:prstGeom>
          <a:noFill/>
          <a:ln w="3175">
            <a:solidFill>
              <a:schemeClr val="tx1"/>
            </a:solidFill>
            <a:round/>
            <a:headEnd/>
            <a:tailEnd type="triangle" w="med" len="med"/>
          </a:ln>
          <a:effectLst/>
        </p:spPr>
        <p:txBody>
          <a:bodyPr>
            <a:spAutoFit/>
          </a:bodyPr>
          <a:lstStyle/>
          <a:p>
            <a:endParaRPr lang="en-CA"/>
          </a:p>
        </p:txBody>
      </p:sp>
      <p:sp>
        <p:nvSpPr>
          <p:cNvPr id="514073" name="Rectangle 25"/>
          <p:cNvSpPr>
            <a:spLocks noChangeArrowheads="1"/>
          </p:cNvSpPr>
          <p:nvPr/>
        </p:nvSpPr>
        <p:spPr bwMode="invGray">
          <a:xfrm>
            <a:off x="1017588" y="2698750"/>
            <a:ext cx="1377950" cy="3000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sz="1600">
                <a:solidFill>
                  <a:schemeClr val="accent1"/>
                </a:solidFill>
                <a:latin typeface="Segoe Semibold" pitchFamily="34" charset="0"/>
              </a:rPr>
              <a:t>Version 2001</a:t>
            </a:r>
          </a:p>
        </p:txBody>
      </p:sp>
      <p:sp>
        <p:nvSpPr>
          <p:cNvPr id="514076" name="Rectangle 28"/>
          <p:cNvSpPr>
            <a:spLocks noChangeArrowheads="1"/>
          </p:cNvSpPr>
          <p:nvPr/>
        </p:nvSpPr>
        <p:spPr bwMode="invGray">
          <a:xfrm>
            <a:off x="7431243" y="2390775"/>
            <a:ext cx="1480983" cy="592470"/>
          </a:xfrm>
          <a:prstGeom prst="rect">
            <a:avLst/>
          </a:prstGeom>
          <a:noFill/>
          <a:ln w="12700" algn="ctr">
            <a:noFill/>
            <a:miter lim="800000"/>
            <a:headEnd/>
            <a:tailEnd/>
          </a:ln>
          <a:effectLst/>
        </p:spPr>
        <p:txBody>
          <a:bodyPr wrap="none">
            <a:spAutoFit/>
          </a:bodyPr>
          <a:lstStyle/>
          <a:p>
            <a:pPr algn="r" eaLnBrk="1" hangingPunct="1">
              <a:lnSpc>
                <a:spcPct val="85000"/>
              </a:lnSpc>
              <a:spcBef>
                <a:spcPct val="20000"/>
              </a:spcBef>
            </a:pPr>
            <a:r>
              <a:rPr lang="en-US" sz="1600" b="1" dirty="0">
                <a:latin typeface="Segoe" pitchFamily="34" charset="0"/>
              </a:rPr>
              <a:t>Visual Studio</a:t>
            </a:r>
          </a:p>
          <a:p>
            <a:pPr algn="r" eaLnBrk="1" hangingPunct="1">
              <a:lnSpc>
                <a:spcPct val="85000"/>
              </a:lnSpc>
              <a:spcBef>
                <a:spcPct val="20000"/>
              </a:spcBef>
            </a:pPr>
            <a:r>
              <a:rPr lang="en-US" sz="1600" b="1" dirty="0">
                <a:latin typeface="Segoe" pitchFamily="34" charset="0"/>
              </a:rPr>
              <a:t>“Orcas”</a:t>
            </a:r>
            <a:r>
              <a:rPr lang="en-US" b="1" dirty="0">
                <a:latin typeface="Segoe" pitchFamily="34" charset="0"/>
              </a:rPr>
              <a:t>    </a:t>
            </a:r>
          </a:p>
        </p:txBody>
      </p:sp>
      <p:sp>
        <p:nvSpPr>
          <p:cNvPr id="514088" name="Line 40"/>
          <p:cNvSpPr>
            <a:spLocks noChangeShapeType="1"/>
          </p:cNvSpPr>
          <p:nvPr/>
        </p:nvSpPr>
        <p:spPr bwMode="invGray">
          <a:xfrm flipH="1" flipV="1">
            <a:off x="7772400" y="1752600"/>
            <a:ext cx="3175" cy="3662362"/>
          </a:xfrm>
          <a:prstGeom prst="line">
            <a:avLst/>
          </a:prstGeom>
          <a:noFill/>
          <a:ln w="28575">
            <a:solidFill>
              <a:srgbClr val="00CC00"/>
            </a:solidFill>
            <a:round/>
            <a:headEnd type="triangle" w="med" len="med"/>
            <a:tailEnd/>
          </a:ln>
          <a:effectLst/>
        </p:spPr>
        <p:txBody>
          <a:bodyPr>
            <a:spAutoFit/>
          </a:bodyPr>
          <a:lstStyle/>
          <a:p>
            <a:endParaRPr lang="en-CA"/>
          </a:p>
        </p:txBody>
      </p:sp>
      <p:pic>
        <p:nvPicPr>
          <p:cNvPr id="514091" name="Picture 43" descr="VS_V_rgbL"/>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15938" y="2195513"/>
            <a:ext cx="1812925" cy="482600"/>
          </a:xfrm>
          <a:prstGeom prst="rect">
            <a:avLst/>
          </a:prstGeom>
          <a:noFill/>
        </p:spPr>
      </p:pic>
      <p:pic>
        <p:nvPicPr>
          <p:cNvPr id="514093" name="Picture 45" descr="VS_V_rgbL"/>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513013" y="2195513"/>
            <a:ext cx="1812925" cy="482600"/>
          </a:xfrm>
          <a:prstGeom prst="rect">
            <a:avLst/>
          </a:prstGeom>
          <a:noFill/>
        </p:spPr>
      </p:pic>
      <p:pic>
        <p:nvPicPr>
          <p:cNvPr id="514094" name="Picture 46" descr="VS_05_v_rgb"/>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405313" y="2111375"/>
            <a:ext cx="1855787" cy="633413"/>
          </a:xfrm>
          <a:prstGeom prst="rect">
            <a:avLst/>
          </a:prstGeom>
          <a:noFill/>
        </p:spPr>
      </p:pic>
      <p:sp>
        <p:nvSpPr>
          <p:cNvPr id="514095" name="Rectangle 47"/>
          <p:cNvSpPr>
            <a:spLocks noChangeArrowheads="1"/>
          </p:cNvSpPr>
          <p:nvPr/>
        </p:nvSpPr>
        <p:spPr bwMode="invGray">
          <a:xfrm>
            <a:off x="3011488" y="2673350"/>
            <a:ext cx="1377950" cy="300038"/>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sz="1600">
                <a:solidFill>
                  <a:schemeClr val="accent1"/>
                </a:solidFill>
                <a:latin typeface="Segoe Semibold" pitchFamily="34" charset="0"/>
              </a:rPr>
              <a:t>Version 2002</a:t>
            </a:r>
          </a:p>
        </p:txBody>
      </p:sp>
      <p:sp>
        <p:nvSpPr>
          <p:cNvPr id="514100" name="Text Box 52"/>
          <p:cNvSpPr txBox="1">
            <a:spLocks noChangeArrowheads="1"/>
          </p:cNvSpPr>
          <p:nvPr/>
        </p:nvSpPr>
        <p:spPr bwMode="invGray">
          <a:xfrm>
            <a:off x="7162800" y="1371600"/>
            <a:ext cx="1244763" cy="327782"/>
          </a:xfrm>
          <a:prstGeom prst="rect">
            <a:avLst/>
          </a:prstGeom>
          <a:noFill/>
          <a:ln w="12700" algn="ctr">
            <a:noFill/>
            <a:miter lim="800000"/>
            <a:headEnd/>
            <a:tailEnd/>
          </a:ln>
          <a:effectLst/>
        </p:spPr>
        <p:txBody>
          <a:bodyPr wrap="none">
            <a:spAutoFit/>
          </a:bodyPr>
          <a:lstStyle/>
          <a:p>
            <a:pPr algn="ctr" eaLnBrk="1" hangingPunct="1">
              <a:lnSpc>
                <a:spcPct val="85000"/>
              </a:lnSpc>
              <a:spcBef>
                <a:spcPct val="20000"/>
              </a:spcBef>
            </a:pPr>
            <a:r>
              <a:rPr lang="en-US" dirty="0" smtClean="0">
                <a:effectLst>
                  <a:outerShdw blurRad="38100" dist="38100" dir="2700000" algn="tl">
                    <a:srgbClr val="C0C0C0"/>
                  </a:outerShdw>
                </a:effectLst>
                <a:latin typeface="Segoe" pitchFamily="34" charset="0"/>
              </a:rPr>
              <a:t>May, </a:t>
            </a:r>
            <a:r>
              <a:rPr lang="en-US" dirty="0">
                <a:effectLst>
                  <a:outerShdw blurRad="38100" dist="38100" dir="2700000" algn="tl">
                    <a:srgbClr val="C0C0C0"/>
                  </a:outerShdw>
                </a:effectLst>
                <a:latin typeface="Segoe" pitchFamily="34" charset="0"/>
              </a:rPr>
              <a:t>2007</a:t>
            </a:r>
          </a:p>
        </p:txBody>
      </p:sp>
      <p:pic>
        <p:nvPicPr>
          <p:cNvPr id="514102" name="Picture 54" descr="net_v_c"/>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58788" y="3379788"/>
            <a:ext cx="484187" cy="247650"/>
          </a:xfrm>
          <a:prstGeom prst="rect">
            <a:avLst/>
          </a:prstGeom>
          <a:noFill/>
        </p:spPr>
      </p:pic>
      <p:pic>
        <p:nvPicPr>
          <p:cNvPr id="514105" name="Picture 57" descr="WinVista_h_rgb"/>
          <p:cNvPicPr>
            <a:picLocks noChangeAspect="1" noChangeArrowheads="1"/>
          </p:cNvPicPr>
          <p:nvPr/>
        </p:nvPicPr>
        <p:blipFill>
          <a:blip r:embed="rId6" cstate="print">
            <a:clrChange>
              <a:clrFrom>
                <a:srgbClr val="FFFFFF"/>
              </a:clrFrom>
              <a:clrTo>
                <a:srgbClr val="FFFFFF">
                  <a:alpha val="0"/>
                </a:srgbClr>
              </a:clrTo>
            </a:clrChange>
            <a:lum bright="-12000" contrast="-6000"/>
          </a:blip>
          <a:srcRect/>
          <a:stretch>
            <a:fillRect/>
          </a:stretch>
        </p:blipFill>
        <p:spPr bwMode="auto">
          <a:xfrm>
            <a:off x="6321425" y="4378325"/>
            <a:ext cx="2111375" cy="420688"/>
          </a:xfrm>
          <a:prstGeom prst="rect">
            <a:avLst/>
          </a:prstGeom>
          <a:noFill/>
          <a:ln w="9525">
            <a:noFill/>
            <a:miter lim="800000"/>
            <a:headEnd/>
            <a:tailEnd/>
          </a:ln>
        </p:spPr>
      </p:pic>
      <p:pic>
        <p:nvPicPr>
          <p:cNvPr id="514107" name="Picture 59" descr="wxp_h_c"/>
          <p:cNvPicPr>
            <a:picLocks noChangeAspect="1" noChangeArrowheads="1"/>
          </p:cNvPicPr>
          <p:nvPr/>
        </p:nvPicPr>
        <p:blipFill>
          <a:blip r:embed="rId7">
            <a:clrChange>
              <a:clrFrom>
                <a:srgbClr val="FFFFFF"/>
              </a:clrFrom>
              <a:clrTo>
                <a:srgbClr val="FFFFFF">
                  <a:alpha val="0"/>
                </a:srgbClr>
              </a:clrTo>
            </a:clrChange>
            <a:lum contrast="-18000"/>
          </a:blip>
          <a:srcRect/>
          <a:stretch>
            <a:fillRect/>
          </a:stretch>
        </p:blipFill>
        <p:spPr bwMode="auto">
          <a:xfrm>
            <a:off x="276225" y="4413250"/>
            <a:ext cx="1809750" cy="357188"/>
          </a:xfrm>
          <a:prstGeom prst="rect">
            <a:avLst/>
          </a:prstGeom>
          <a:noFill/>
        </p:spPr>
      </p:pic>
      <p:sp>
        <p:nvSpPr>
          <p:cNvPr id="514065" name="Text Box 17"/>
          <p:cNvSpPr txBox="1">
            <a:spLocks noChangeArrowheads="1"/>
          </p:cNvSpPr>
          <p:nvPr/>
        </p:nvSpPr>
        <p:spPr bwMode="invGray">
          <a:xfrm>
            <a:off x="825500" y="3379788"/>
            <a:ext cx="1503363" cy="350837"/>
          </a:xfrm>
          <a:prstGeom prst="rect">
            <a:avLst/>
          </a:prstGeom>
          <a:noFill/>
          <a:ln w="12700" algn="ctr">
            <a:noFill/>
            <a:miter lim="800000"/>
            <a:headEnd/>
            <a:tailEnd/>
          </a:ln>
          <a:effectLst/>
        </p:spPr>
        <p:txBody>
          <a:bodyPr>
            <a:spAutoFit/>
          </a:bodyPr>
          <a:lstStyle/>
          <a:p>
            <a:pPr algn="r" eaLnBrk="1" hangingPunct="1">
              <a:lnSpc>
                <a:spcPct val="85000"/>
              </a:lnSpc>
              <a:spcBef>
                <a:spcPct val="20000"/>
              </a:spcBef>
            </a:pPr>
            <a:r>
              <a:rPr lang="en-US" sz="2000">
                <a:solidFill>
                  <a:schemeClr val="accent1"/>
                </a:solidFill>
                <a:latin typeface="Segoe Semibold" pitchFamily="34" charset="0"/>
              </a:rPr>
              <a:t>Framework</a:t>
            </a:r>
            <a:endParaRPr lang="en-US" sz="1600">
              <a:solidFill>
                <a:schemeClr val="accent1"/>
              </a:solidFill>
              <a:latin typeface="Segoe Semibold" pitchFamily="34" charset="0"/>
            </a:endParaRPr>
          </a:p>
        </p:txBody>
      </p:sp>
      <p:sp>
        <p:nvSpPr>
          <p:cNvPr id="514113" name="Text Box 65"/>
          <p:cNvSpPr txBox="1">
            <a:spLocks noChangeArrowheads="1"/>
          </p:cNvSpPr>
          <p:nvPr/>
        </p:nvSpPr>
        <p:spPr bwMode="invGray">
          <a:xfrm>
            <a:off x="5092700" y="3619500"/>
            <a:ext cx="1265238" cy="300038"/>
          </a:xfrm>
          <a:prstGeom prst="rect">
            <a:avLst/>
          </a:prstGeom>
          <a:noFill/>
          <a:ln w="12700" algn="ctr">
            <a:noFill/>
            <a:miter lim="800000"/>
            <a:headEnd/>
            <a:tailEnd/>
          </a:ln>
          <a:effectLst/>
        </p:spPr>
        <p:txBody>
          <a:bodyPr>
            <a:spAutoFit/>
          </a:bodyPr>
          <a:lstStyle/>
          <a:p>
            <a:pPr eaLnBrk="1" hangingPunct="1">
              <a:lnSpc>
                <a:spcPct val="85000"/>
              </a:lnSpc>
              <a:spcBef>
                <a:spcPct val="20000"/>
              </a:spcBef>
            </a:pPr>
            <a:r>
              <a:rPr lang="en-US" sz="1600">
                <a:solidFill>
                  <a:schemeClr val="accent1"/>
                </a:solidFill>
                <a:latin typeface="Segoe Semibold" pitchFamily="34" charset="0"/>
              </a:rPr>
              <a:t>Version 2.0</a:t>
            </a:r>
          </a:p>
        </p:txBody>
      </p:sp>
      <p:sp>
        <p:nvSpPr>
          <p:cNvPr id="514115" name="Text Box 67"/>
          <p:cNvSpPr txBox="1">
            <a:spLocks noChangeArrowheads="1"/>
          </p:cNvSpPr>
          <p:nvPr/>
        </p:nvSpPr>
        <p:spPr bwMode="invGray">
          <a:xfrm>
            <a:off x="1081088" y="3619500"/>
            <a:ext cx="1247775" cy="300038"/>
          </a:xfrm>
          <a:prstGeom prst="rect">
            <a:avLst/>
          </a:prstGeom>
          <a:noFill/>
          <a:ln w="12700" algn="ctr">
            <a:noFill/>
            <a:miter lim="800000"/>
            <a:headEnd/>
            <a:tailEnd/>
          </a:ln>
          <a:effectLst/>
        </p:spPr>
        <p:txBody>
          <a:bodyPr>
            <a:spAutoFit/>
          </a:bodyPr>
          <a:lstStyle/>
          <a:p>
            <a:pPr algn="r" eaLnBrk="1" hangingPunct="1">
              <a:lnSpc>
                <a:spcPct val="85000"/>
              </a:lnSpc>
              <a:spcBef>
                <a:spcPct val="20000"/>
              </a:spcBef>
            </a:pPr>
            <a:r>
              <a:rPr lang="en-US" sz="1600">
                <a:solidFill>
                  <a:schemeClr val="accent1"/>
                </a:solidFill>
                <a:latin typeface="Segoe Semibold" pitchFamily="34" charset="0"/>
              </a:rPr>
              <a:t>Version 1.0</a:t>
            </a:r>
          </a:p>
        </p:txBody>
      </p:sp>
      <p:sp>
        <p:nvSpPr>
          <p:cNvPr id="514116" name="Text Box 68"/>
          <p:cNvSpPr txBox="1">
            <a:spLocks noChangeArrowheads="1"/>
          </p:cNvSpPr>
          <p:nvPr/>
        </p:nvSpPr>
        <p:spPr bwMode="invGray">
          <a:xfrm>
            <a:off x="6796088" y="3619500"/>
            <a:ext cx="1265237" cy="300038"/>
          </a:xfrm>
          <a:prstGeom prst="rect">
            <a:avLst/>
          </a:prstGeom>
          <a:noFill/>
          <a:ln w="12700" algn="ctr">
            <a:noFill/>
            <a:miter lim="800000"/>
            <a:headEnd/>
            <a:tailEnd/>
          </a:ln>
          <a:effectLst/>
        </p:spPr>
        <p:txBody>
          <a:bodyPr>
            <a:spAutoFit/>
          </a:bodyPr>
          <a:lstStyle/>
          <a:p>
            <a:pPr algn="r" eaLnBrk="1" hangingPunct="1">
              <a:lnSpc>
                <a:spcPct val="85000"/>
              </a:lnSpc>
              <a:spcBef>
                <a:spcPct val="20000"/>
              </a:spcBef>
            </a:pPr>
            <a:r>
              <a:rPr lang="en-US" sz="1600">
                <a:solidFill>
                  <a:schemeClr val="accent1"/>
                </a:solidFill>
                <a:latin typeface="Segoe Semibold" pitchFamily="34" charset="0"/>
              </a:rPr>
              <a:t>Version 3.0</a:t>
            </a:r>
          </a:p>
        </p:txBody>
      </p:sp>
      <p:sp>
        <p:nvSpPr>
          <p:cNvPr id="514109" name="Text Box 61"/>
          <p:cNvSpPr txBox="1">
            <a:spLocks noChangeArrowheads="1"/>
          </p:cNvSpPr>
          <p:nvPr/>
        </p:nvSpPr>
        <p:spPr bwMode="invGray">
          <a:xfrm>
            <a:off x="3089275" y="3619500"/>
            <a:ext cx="1247775" cy="300038"/>
          </a:xfrm>
          <a:prstGeom prst="rect">
            <a:avLst/>
          </a:prstGeom>
          <a:noFill/>
          <a:ln w="12700" algn="ctr">
            <a:noFill/>
            <a:miter lim="800000"/>
            <a:headEnd/>
            <a:tailEnd/>
          </a:ln>
          <a:effectLst/>
        </p:spPr>
        <p:txBody>
          <a:bodyPr>
            <a:spAutoFit/>
          </a:bodyPr>
          <a:lstStyle/>
          <a:p>
            <a:pPr eaLnBrk="1" hangingPunct="1">
              <a:lnSpc>
                <a:spcPct val="85000"/>
              </a:lnSpc>
              <a:spcBef>
                <a:spcPct val="20000"/>
              </a:spcBef>
            </a:pPr>
            <a:r>
              <a:rPr lang="en-US" sz="1600">
                <a:solidFill>
                  <a:schemeClr val="accent1"/>
                </a:solidFill>
                <a:latin typeface="Segoe Semibold" pitchFamily="34" charset="0"/>
              </a:rPr>
              <a:t>Version 1.1</a:t>
            </a:r>
          </a:p>
        </p:txBody>
      </p:sp>
      <p:pic>
        <p:nvPicPr>
          <p:cNvPr id="514118" name="Picture 70" descr="net_v_c"/>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462213" y="3379788"/>
            <a:ext cx="484187" cy="247650"/>
          </a:xfrm>
          <a:prstGeom prst="rect">
            <a:avLst/>
          </a:prstGeom>
          <a:noFill/>
        </p:spPr>
      </p:pic>
      <p:sp>
        <p:nvSpPr>
          <p:cNvPr id="514119" name="Text Box 71"/>
          <p:cNvSpPr txBox="1">
            <a:spLocks noChangeArrowheads="1"/>
          </p:cNvSpPr>
          <p:nvPr/>
        </p:nvSpPr>
        <p:spPr bwMode="invGray">
          <a:xfrm>
            <a:off x="2833688" y="3379788"/>
            <a:ext cx="1503362" cy="350837"/>
          </a:xfrm>
          <a:prstGeom prst="rect">
            <a:avLst/>
          </a:prstGeom>
          <a:noFill/>
          <a:ln w="12700" algn="ctr">
            <a:noFill/>
            <a:miter lim="800000"/>
            <a:headEnd/>
            <a:tailEnd/>
          </a:ln>
          <a:effectLst/>
        </p:spPr>
        <p:txBody>
          <a:bodyPr>
            <a:spAutoFit/>
          </a:bodyPr>
          <a:lstStyle/>
          <a:p>
            <a:pPr algn="r" eaLnBrk="1" hangingPunct="1">
              <a:lnSpc>
                <a:spcPct val="85000"/>
              </a:lnSpc>
              <a:spcBef>
                <a:spcPct val="20000"/>
              </a:spcBef>
            </a:pPr>
            <a:r>
              <a:rPr lang="en-US" sz="2000">
                <a:solidFill>
                  <a:schemeClr val="accent1"/>
                </a:solidFill>
                <a:latin typeface="Segoe Semibold" pitchFamily="34" charset="0"/>
              </a:rPr>
              <a:t>Framework</a:t>
            </a:r>
            <a:endParaRPr lang="en-US" sz="1600">
              <a:solidFill>
                <a:schemeClr val="accent1"/>
              </a:solidFill>
              <a:latin typeface="Segoe Semibold" pitchFamily="34" charset="0"/>
            </a:endParaRPr>
          </a:p>
        </p:txBody>
      </p:sp>
      <p:pic>
        <p:nvPicPr>
          <p:cNvPr id="514120" name="Picture 72" descr="net_v_c"/>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438650" y="3390900"/>
            <a:ext cx="484188" cy="247650"/>
          </a:xfrm>
          <a:prstGeom prst="rect">
            <a:avLst/>
          </a:prstGeom>
          <a:noFill/>
        </p:spPr>
      </p:pic>
      <p:sp>
        <p:nvSpPr>
          <p:cNvPr id="514121" name="Text Box 73"/>
          <p:cNvSpPr txBox="1">
            <a:spLocks noChangeArrowheads="1"/>
          </p:cNvSpPr>
          <p:nvPr/>
        </p:nvSpPr>
        <p:spPr bwMode="invGray">
          <a:xfrm>
            <a:off x="4797425" y="3379788"/>
            <a:ext cx="1503363" cy="350837"/>
          </a:xfrm>
          <a:prstGeom prst="rect">
            <a:avLst/>
          </a:prstGeom>
          <a:noFill/>
          <a:ln w="12700" algn="ctr">
            <a:noFill/>
            <a:miter lim="800000"/>
            <a:headEnd/>
            <a:tailEnd/>
          </a:ln>
          <a:effectLst/>
        </p:spPr>
        <p:txBody>
          <a:bodyPr>
            <a:spAutoFit/>
          </a:bodyPr>
          <a:lstStyle/>
          <a:p>
            <a:pPr algn="r" eaLnBrk="1" hangingPunct="1">
              <a:lnSpc>
                <a:spcPct val="85000"/>
              </a:lnSpc>
              <a:spcBef>
                <a:spcPct val="20000"/>
              </a:spcBef>
            </a:pPr>
            <a:r>
              <a:rPr lang="en-US" sz="2000">
                <a:solidFill>
                  <a:schemeClr val="accent1"/>
                </a:solidFill>
                <a:latin typeface="Segoe Semibold" pitchFamily="34" charset="0"/>
              </a:rPr>
              <a:t>Framework</a:t>
            </a:r>
            <a:endParaRPr lang="en-US" sz="1600">
              <a:solidFill>
                <a:schemeClr val="accent1"/>
              </a:solidFill>
              <a:latin typeface="Segoe Semibold" pitchFamily="34" charset="0"/>
            </a:endParaRPr>
          </a:p>
        </p:txBody>
      </p:sp>
      <p:pic>
        <p:nvPicPr>
          <p:cNvPr id="514122" name="Picture 74" descr="net_v_c"/>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389688" y="3390900"/>
            <a:ext cx="484187" cy="247650"/>
          </a:xfrm>
          <a:prstGeom prst="rect">
            <a:avLst/>
          </a:prstGeom>
          <a:noFill/>
        </p:spPr>
      </p:pic>
      <p:sp>
        <p:nvSpPr>
          <p:cNvPr id="514123" name="Text Box 75"/>
          <p:cNvSpPr txBox="1">
            <a:spLocks noChangeArrowheads="1"/>
          </p:cNvSpPr>
          <p:nvPr/>
        </p:nvSpPr>
        <p:spPr bwMode="invGray">
          <a:xfrm>
            <a:off x="6757988" y="3379788"/>
            <a:ext cx="1503362" cy="350837"/>
          </a:xfrm>
          <a:prstGeom prst="rect">
            <a:avLst/>
          </a:prstGeom>
          <a:noFill/>
          <a:ln w="12700" algn="ctr">
            <a:noFill/>
            <a:miter lim="800000"/>
            <a:headEnd/>
            <a:tailEnd/>
          </a:ln>
          <a:effectLst/>
        </p:spPr>
        <p:txBody>
          <a:bodyPr>
            <a:spAutoFit/>
          </a:bodyPr>
          <a:lstStyle/>
          <a:p>
            <a:pPr algn="r" eaLnBrk="1" hangingPunct="1">
              <a:lnSpc>
                <a:spcPct val="85000"/>
              </a:lnSpc>
              <a:spcBef>
                <a:spcPct val="20000"/>
              </a:spcBef>
            </a:pPr>
            <a:r>
              <a:rPr lang="en-US" sz="2000">
                <a:solidFill>
                  <a:schemeClr val="accent1"/>
                </a:solidFill>
                <a:latin typeface="Segoe Semibold" pitchFamily="34" charset="0"/>
              </a:rPr>
              <a:t>Framework</a:t>
            </a:r>
            <a:endParaRPr lang="en-US" sz="1600">
              <a:solidFill>
                <a:schemeClr val="accent1"/>
              </a:solidFill>
              <a:latin typeface="Segoe Semibold" pitchFamily="34" charset="0"/>
            </a:endParaRPr>
          </a:p>
        </p:txBody>
      </p:sp>
      <p:sp>
        <p:nvSpPr>
          <p:cNvPr id="514124" name="Rectangle 76"/>
          <p:cNvSpPr>
            <a:spLocks noChangeArrowheads="1"/>
          </p:cNvSpPr>
          <p:nvPr/>
        </p:nvSpPr>
        <p:spPr bwMode="invGray">
          <a:xfrm>
            <a:off x="403225" y="2114550"/>
            <a:ext cx="2003425" cy="1925638"/>
          </a:xfrm>
          <a:prstGeom prst="rect">
            <a:avLst/>
          </a:prstGeom>
          <a:noFill/>
          <a:ln w="3175" algn="ctr">
            <a:solidFill>
              <a:schemeClr val="bg2"/>
            </a:solidFill>
            <a:prstDash val="dash"/>
            <a:miter lim="800000"/>
            <a:headEnd/>
            <a:tailEnd/>
          </a:ln>
          <a:effectLst/>
        </p:spPr>
        <p:txBody>
          <a:bodyPr anchor="ctr">
            <a:spAutoFit/>
          </a:bodyPr>
          <a:lstStyle/>
          <a:p>
            <a:endParaRPr lang="en-CA"/>
          </a:p>
        </p:txBody>
      </p:sp>
      <p:sp>
        <p:nvSpPr>
          <p:cNvPr id="514125" name="Rectangle 77"/>
          <p:cNvSpPr>
            <a:spLocks noChangeArrowheads="1"/>
          </p:cNvSpPr>
          <p:nvPr/>
        </p:nvSpPr>
        <p:spPr bwMode="invGray">
          <a:xfrm>
            <a:off x="2460625" y="2111375"/>
            <a:ext cx="1897063" cy="1925638"/>
          </a:xfrm>
          <a:prstGeom prst="rect">
            <a:avLst/>
          </a:prstGeom>
          <a:noFill/>
          <a:ln w="3175" algn="ctr">
            <a:solidFill>
              <a:schemeClr val="bg2"/>
            </a:solidFill>
            <a:prstDash val="dash"/>
            <a:miter lim="800000"/>
            <a:headEnd/>
            <a:tailEnd/>
          </a:ln>
          <a:effectLst/>
        </p:spPr>
        <p:txBody>
          <a:bodyPr anchor="ctr">
            <a:spAutoFit/>
          </a:bodyPr>
          <a:lstStyle/>
          <a:p>
            <a:endParaRPr lang="en-CA"/>
          </a:p>
        </p:txBody>
      </p:sp>
      <p:sp>
        <p:nvSpPr>
          <p:cNvPr id="514126" name="Rectangle 78"/>
          <p:cNvSpPr>
            <a:spLocks noChangeArrowheads="1"/>
          </p:cNvSpPr>
          <p:nvPr/>
        </p:nvSpPr>
        <p:spPr bwMode="invGray">
          <a:xfrm>
            <a:off x="4402138" y="2114550"/>
            <a:ext cx="1839912" cy="1925638"/>
          </a:xfrm>
          <a:prstGeom prst="rect">
            <a:avLst/>
          </a:prstGeom>
          <a:noFill/>
          <a:ln w="3175" algn="ctr">
            <a:solidFill>
              <a:schemeClr val="bg2"/>
            </a:solidFill>
            <a:prstDash val="dash"/>
            <a:miter lim="800000"/>
            <a:headEnd/>
            <a:tailEnd/>
          </a:ln>
          <a:effectLst/>
        </p:spPr>
        <p:txBody>
          <a:bodyPr anchor="ctr">
            <a:spAutoFit/>
          </a:bodyPr>
          <a:lstStyle/>
          <a:p>
            <a:endParaRPr lang="en-CA"/>
          </a:p>
        </p:txBody>
      </p:sp>
      <p:sp>
        <p:nvSpPr>
          <p:cNvPr id="514128" name="Line 80"/>
          <p:cNvSpPr>
            <a:spLocks noChangeShapeType="1"/>
          </p:cNvSpPr>
          <p:nvPr/>
        </p:nvSpPr>
        <p:spPr bwMode="invGray">
          <a:xfrm>
            <a:off x="3149600" y="4037013"/>
            <a:ext cx="3175" cy="1471612"/>
          </a:xfrm>
          <a:prstGeom prst="line">
            <a:avLst/>
          </a:prstGeom>
          <a:noFill/>
          <a:ln w="3175">
            <a:solidFill>
              <a:schemeClr val="tx1"/>
            </a:solidFill>
            <a:round/>
            <a:headEnd/>
            <a:tailEnd type="triangle" w="med" len="med"/>
          </a:ln>
          <a:effectLst/>
        </p:spPr>
        <p:txBody>
          <a:bodyPr>
            <a:spAutoFit/>
          </a:bodyPr>
          <a:lstStyle/>
          <a:p>
            <a:endParaRPr lang="en-CA"/>
          </a:p>
        </p:txBody>
      </p:sp>
      <p:sp>
        <p:nvSpPr>
          <p:cNvPr id="514129" name="Line 81"/>
          <p:cNvSpPr>
            <a:spLocks noChangeShapeType="1"/>
          </p:cNvSpPr>
          <p:nvPr/>
        </p:nvSpPr>
        <p:spPr bwMode="invGray">
          <a:xfrm flipH="1">
            <a:off x="5872163" y="4022725"/>
            <a:ext cx="1587" cy="1471613"/>
          </a:xfrm>
          <a:prstGeom prst="line">
            <a:avLst/>
          </a:prstGeom>
          <a:noFill/>
          <a:ln w="3175">
            <a:solidFill>
              <a:schemeClr val="tx1"/>
            </a:solidFill>
            <a:round/>
            <a:headEnd/>
            <a:tailEnd type="triangle" w="med" len="med"/>
          </a:ln>
          <a:effectLst/>
        </p:spPr>
        <p:txBody>
          <a:bodyPr>
            <a:spAutoFit/>
          </a:bodyPr>
          <a:lstStyle/>
          <a:p>
            <a:endParaRPr lang="en-CA"/>
          </a:p>
        </p:txBody>
      </p:sp>
      <p:sp>
        <p:nvSpPr>
          <p:cNvPr id="514130" name="Rectangle 82"/>
          <p:cNvSpPr>
            <a:spLocks noChangeArrowheads="1"/>
          </p:cNvSpPr>
          <p:nvPr/>
        </p:nvSpPr>
        <p:spPr bwMode="invGray">
          <a:xfrm>
            <a:off x="6291263" y="3322638"/>
            <a:ext cx="2171700" cy="1652587"/>
          </a:xfrm>
          <a:prstGeom prst="rect">
            <a:avLst/>
          </a:prstGeom>
          <a:noFill/>
          <a:ln w="3175" algn="ctr">
            <a:solidFill>
              <a:schemeClr val="bg2"/>
            </a:solidFill>
            <a:prstDash val="dash"/>
            <a:miter lim="800000"/>
            <a:headEnd/>
            <a:tailEnd/>
          </a:ln>
          <a:effectLst/>
        </p:spPr>
        <p:txBody>
          <a:bodyPr anchor="ctr">
            <a:spAutoFit/>
          </a:bodyPr>
          <a:lstStyle/>
          <a:p>
            <a:endParaRPr lang="en-CA"/>
          </a:p>
        </p:txBody>
      </p:sp>
      <p:sp>
        <p:nvSpPr>
          <p:cNvPr id="514131" name="Line 83"/>
          <p:cNvSpPr>
            <a:spLocks noChangeShapeType="1"/>
          </p:cNvSpPr>
          <p:nvPr/>
        </p:nvSpPr>
        <p:spPr bwMode="invGray">
          <a:xfrm>
            <a:off x="7178675" y="4975225"/>
            <a:ext cx="3175" cy="534988"/>
          </a:xfrm>
          <a:prstGeom prst="line">
            <a:avLst/>
          </a:prstGeom>
          <a:noFill/>
          <a:ln w="3175">
            <a:solidFill>
              <a:schemeClr val="tx1"/>
            </a:solidFill>
            <a:round/>
            <a:headEnd/>
            <a:tailEnd type="triangle" w="med" len="med"/>
          </a:ln>
          <a:effectLst/>
        </p:spPr>
        <p:txBody>
          <a:bodyPr>
            <a:spAutoFit/>
          </a:bodyPr>
          <a:lstStyle/>
          <a:p>
            <a:endParaRPr lang="en-CA"/>
          </a:p>
        </p:txBody>
      </p:sp>
      <p:sp>
        <p:nvSpPr>
          <p:cNvPr id="514132" name="Freeform 84"/>
          <p:cNvSpPr>
            <a:spLocks/>
          </p:cNvSpPr>
          <p:nvPr/>
        </p:nvSpPr>
        <p:spPr bwMode="invGray">
          <a:xfrm>
            <a:off x="1001713" y="4876800"/>
            <a:ext cx="3175" cy="622300"/>
          </a:xfrm>
          <a:custGeom>
            <a:avLst/>
            <a:gdLst/>
            <a:ahLst/>
            <a:cxnLst>
              <a:cxn ang="0">
                <a:pos x="2" y="0"/>
              </a:cxn>
              <a:cxn ang="0">
                <a:pos x="0" y="392"/>
              </a:cxn>
            </a:cxnLst>
            <a:rect l="0" t="0" r="r" b="b"/>
            <a:pathLst>
              <a:path w="2" h="392">
                <a:moveTo>
                  <a:pt x="2" y="0"/>
                </a:moveTo>
                <a:cubicBezTo>
                  <a:pt x="1" y="52"/>
                  <a:pt x="1" y="327"/>
                  <a:pt x="0" y="392"/>
                </a:cubicBezTo>
              </a:path>
            </a:pathLst>
          </a:custGeom>
          <a:noFill/>
          <a:ln w="3175" cap="flat">
            <a:solidFill>
              <a:schemeClr val="tx1"/>
            </a:solidFill>
            <a:prstDash val="solid"/>
            <a:round/>
            <a:headEnd type="none" w="med" len="med"/>
            <a:tailEnd type="triangle" w="med" len="med"/>
          </a:ln>
          <a:effectLst/>
        </p:spPr>
        <p:txBody>
          <a:bodyPr>
            <a:spAutoFit/>
          </a:bodyPr>
          <a:lstStyle/>
          <a:p>
            <a:endParaRPr lang="en-CA"/>
          </a:p>
        </p:txBody>
      </p:sp>
      <p:sp>
        <p:nvSpPr>
          <p:cNvPr id="514133" name="Line 85"/>
          <p:cNvSpPr>
            <a:spLocks noChangeShapeType="1"/>
          </p:cNvSpPr>
          <p:nvPr/>
        </p:nvSpPr>
        <p:spPr bwMode="invGray">
          <a:xfrm>
            <a:off x="8763000" y="2971800"/>
            <a:ext cx="7937" cy="2486025"/>
          </a:xfrm>
          <a:prstGeom prst="line">
            <a:avLst/>
          </a:prstGeom>
          <a:noFill/>
          <a:ln w="3175">
            <a:solidFill>
              <a:schemeClr val="tx1"/>
            </a:solidFill>
            <a:round/>
            <a:headEnd/>
            <a:tailEnd type="triangle" w="med" len="med"/>
          </a:ln>
          <a:effectLst/>
        </p:spPr>
        <p:txBody>
          <a:bodyPr>
            <a:spAutoFit/>
          </a:bodyPr>
          <a:lstStyle/>
          <a:p>
            <a:endParaRPr lang="en-CA"/>
          </a:p>
        </p:txBody>
      </p:sp>
      <p:sp>
        <p:nvSpPr>
          <p:cNvPr id="514134" name="Rectangle 86"/>
          <p:cNvSpPr>
            <a:spLocks noChangeArrowheads="1"/>
          </p:cNvSpPr>
          <p:nvPr/>
        </p:nvSpPr>
        <p:spPr bwMode="invGray">
          <a:xfrm>
            <a:off x="7366000" y="2087563"/>
            <a:ext cx="1528763" cy="944562"/>
          </a:xfrm>
          <a:prstGeom prst="rect">
            <a:avLst/>
          </a:prstGeom>
          <a:noFill/>
          <a:ln w="3175" algn="ctr">
            <a:solidFill>
              <a:schemeClr val="bg2"/>
            </a:solidFill>
            <a:prstDash val="dash"/>
            <a:miter lim="800000"/>
            <a:headEnd/>
            <a:tailEnd/>
          </a:ln>
          <a:effectLst/>
        </p:spPr>
        <p:txBody>
          <a:bodyPr anchor="ctr">
            <a:spAutoFit/>
          </a:bodyPr>
          <a:lstStyle/>
          <a:p>
            <a:endParaRPr lang="en-CA"/>
          </a:p>
        </p:txBody>
      </p:sp>
      <p:sp>
        <p:nvSpPr>
          <p:cNvPr id="514136" name="Rectangle 88"/>
          <p:cNvSpPr>
            <a:spLocks noChangeArrowheads="1"/>
          </p:cNvSpPr>
          <p:nvPr/>
        </p:nvSpPr>
        <p:spPr bwMode="invGray">
          <a:xfrm>
            <a:off x="7772400" y="2011362"/>
            <a:ext cx="990600" cy="3551238"/>
          </a:xfrm>
          <a:prstGeom prst="rect">
            <a:avLst/>
          </a:prstGeom>
          <a:solidFill>
            <a:schemeClr val="accent2">
              <a:alpha val="39999"/>
            </a:schemeClr>
          </a:solidFill>
          <a:ln w="12700" algn="ctr">
            <a:noFill/>
            <a:miter lim="800000"/>
            <a:headEnd/>
            <a:tailEnd/>
          </a:ln>
          <a:effectLst/>
        </p:spPr>
        <p:txBody>
          <a:bodyPr wrap="square" anchor="ctr">
            <a:noAutofit/>
          </a:bodyPr>
          <a:lstStyle/>
          <a:p>
            <a:endParaRPr lang="en-CA"/>
          </a:p>
        </p:txBody>
      </p:sp>
      <p:sp>
        <p:nvSpPr>
          <p:cNvPr id="514137" name="Line 89"/>
          <p:cNvSpPr>
            <a:spLocks noChangeShapeType="1"/>
          </p:cNvSpPr>
          <p:nvPr/>
        </p:nvSpPr>
        <p:spPr bwMode="invGray">
          <a:xfrm flipH="1">
            <a:off x="196850" y="5468938"/>
            <a:ext cx="3175" cy="130175"/>
          </a:xfrm>
          <a:prstGeom prst="line">
            <a:avLst/>
          </a:prstGeom>
          <a:noFill/>
          <a:ln w="12700">
            <a:solidFill>
              <a:schemeClr val="tx1"/>
            </a:solidFill>
            <a:round/>
            <a:headEnd/>
            <a:tailEnd/>
          </a:ln>
          <a:effectLst/>
        </p:spPr>
        <p:txBody>
          <a:bodyPr>
            <a:spAutoFit/>
          </a:bodyPr>
          <a:lstStyle/>
          <a:p>
            <a:endParaRPr lang="en-CA"/>
          </a:p>
        </p:txBody>
      </p:sp>
      <p:sp>
        <p:nvSpPr>
          <p:cNvPr id="514140" name="Line 92"/>
          <p:cNvSpPr>
            <a:spLocks noChangeShapeType="1"/>
          </p:cNvSpPr>
          <p:nvPr/>
        </p:nvSpPr>
        <p:spPr bwMode="invGray">
          <a:xfrm flipH="1">
            <a:off x="1435100" y="5468938"/>
            <a:ext cx="3175" cy="130175"/>
          </a:xfrm>
          <a:prstGeom prst="line">
            <a:avLst/>
          </a:prstGeom>
          <a:noFill/>
          <a:ln w="12700">
            <a:solidFill>
              <a:schemeClr val="tx1"/>
            </a:solidFill>
            <a:round/>
            <a:headEnd/>
            <a:tailEnd/>
          </a:ln>
          <a:effectLst/>
        </p:spPr>
        <p:txBody>
          <a:bodyPr>
            <a:spAutoFit/>
          </a:bodyPr>
          <a:lstStyle/>
          <a:p>
            <a:endParaRPr lang="en-CA"/>
          </a:p>
        </p:txBody>
      </p:sp>
      <p:sp>
        <p:nvSpPr>
          <p:cNvPr id="514141" name="Line 93"/>
          <p:cNvSpPr>
            <a:spLocks noChangeShapeType="1"/>
          </p:cNvSpPr>
          <p:nvPr/>
        </p:nvSpPr>
        <p:spPr bwMode="invGray">
          <a:xfrm flipH="1">
            <a:off x="2668588" y="5468938"/>
            <a:ext cx="3175" cy="130175"/>
          </a:xfrm>
          <a:prstGeom prst="line">
            <a:avLst/>
          </a:prstGeom>
          <a:noFill/>
          <a:ln w="12700">
            <a:solidFill>
              <a:schemeClr val="tx1"/>
            </a:solidFill>
            <a:round/>
            <a:headEnd/>
            <a:tailEnd/>
          </a:ln>
          <a:effectLst/>
        </p:spPr>
        <p:txBody>
          <a:bodyPr>
            <a:spAutoFit/>
          </a:bodyPr>
          <a:lstStyle/>
          <a:p>
            <a:endParaRPr lang="en-CA"/>
          </a:p>
        </p:txBody>
      </p:sp>
      <p:sp>
        <p:nvSpPr>
          <p:cNvPr id="514142" name="Line 94"/>
          <p:cNvSpPr>
            <a:spLocks noChangeShapeType="1"/>
          </p:cNvSpPr>
          <p:nvPr/>
        </p:nvSpPr>
        <p:spPr bwMode="invGray">
          <a:xfrm flipH="1">
            <a:off x="3902075" y="5468938"/>
            <a:ext cx="3175" cy="130175"/>
          </a:xfrm>
          <a:prstGeom prst="line">
            <a:avLst/>
          </a:prstGeom>
          <a:noFill/>
          <a:ln w="12700">
            <a:solidFill>
              <a:schemeClr val="tx1"/>
            </a:solidFill>
            <a:round/>
            <a:headEnd/>
            <a:tailEnd/>
          </a:ln>
          <a:effectLst/>
        </p:spPr>
        <p:txBody>
          <a:bodyPr>
            <a:spAutoFit/>
          </a:bodyPr>
          <a:lstStyle/>
          <a:p>
            <a:endParaRPr lang="en-CA"/>
          </a:p>
        </p:txBody>
      </p:sp>
      <p:sp>
        <p:nvSpPr>
          <p:cNvPr id="514143" name="Line 95"/>
          <p:cNvSpPr>
            <a:spLocks noChangeShapeType="1"/>
          </p:cNvSpPr>
          <p:nvPr/>
        </p:nvSpPr>
        <p:spPr bwMode="invGray">
          <a:xfrm flipH="1">
            <a:off x="7604125" y="5468938"/>
            <a:ext cx="3175" cy="130175"/>
          </a:xfrm>
          <a:prstGeom prst="line">
            <a:avLst/>
          </a:prstGeom>
          <a:noFill/>
          <a:ln w="12700">
            <a:solidFill>
              <a:schemeClr val="tx1"/>
            </a:solidFill>
            <a:round/>
            <a:headEnd/>
            <a:tailEnd/>
          </a:ln>
          <a:effectLst/>
        </p:spPr>
        <p:txBody>
          <a:bodyPr>
            <a:spAutoFit/>
          </a:bodyPr>
          <a:lstStyle/>
          <a:p>
            <a:endParaRPr lang="en-CA"/>
          </a:p>
        </p:txBody>
      </p:sp>
      <p:sp>
        <p:nvSpPr>
          <p:cNvPr id="514144" name="Line 96"/>
          <p:cNvSpPr>
            <a:spLocks noChangeShapeType="1"/>
          </p:cNvSpPr>
          <p:nvPr/>
        </p:nvSpPr>
        <p:spPr bwMode="invGray">
          <a:xfrm flipH="1">
            <a:off x="6370638" y="5468938"/>
            <a:ext cx="3175" cy="130175"/>
          </a:xfrm>
          <a:prstGeom prst="line">
            <a:avLst/>
          </a:prstGeom>
          <a:noFill/>
          <a:ln w="12700">
            <a:solidFill>
              <a:schemeClr val="tx1"/>
            </a:solidFill>
            <a:round/>
            <a:headEnd/>
            <a:tailEnd/>
          </a:ln>
          <a:effectLst/>
        </p:spPr>
        <p:txBody>
          <a:bodyPr>
            <a:spAutoFit/>
          </a:bodyPr>
          <a:lstStyle/>
          <a:p>
            <a:endParaRPr lang="en-CA"/>
          </a:p>
        </p:txBody>
      </p:sp>
      <p:sp>
        <p:nvSpPr>
          <p:cNvPr id="514145" name="Line 97"/>
          <p:cNvSpPr>
            <a:spLocks noChangeShapeType="1"/>
          </p:cNvSpPr>
          <p:nvPr/>
        </p:nvSpPr>
        <p:spPr bwMode="invGray">
          <a:xfrm flipH="1">
            <a:off x="5137150" y="5468938"/>
            <a:ext cx="3175" cy="130175"/>
          </a:xfrm>
          <a:prstGeom prst="line">
            <a:avLst/>
          </a:prstGeom>
          <a:noFill/>
          <a:ln w="12700">
            <a:solidFill>
              <a:schemeClr val="tx1"/>
            </a:solidFill>
            <a:round/>
            <a:headEnd/>
            <a:tailEnd/>
          </a:ln>
          <a:effectLst/>
        </p:spPr>
        <p:txBody>
          <a:bodyPr>
            <a:spAutoFit/>
          </a:bodyPr>
          <a:lstStyle/>
          <a:p>
            <a:endParaRPr lang="en-CA"/>
          </a:p>
        </p:txBody>
      </p:sp>
      <p:sp>
        <p:nvSpPr>
          <p:cNvPr id="514147" name="Line 99"/>
          <p:cNvSpPr>
            <a:spLocks noChangeShapeType="1"/>
          </p:cNvSpPr>
          <p:nvPr/>
        </p:nvSpPr>
        <p:spPr bwMode="invGray">
          <a:xfrm flipH="1">
            <a:off x="8839200" y="5467350"/>
            <a:ext cx="3175" cy="130175"/>
          </a:xfrm>
          <a:prstGeom prst="line">
            <a:avLst/>
          </a:prstGeom>
          <a:noFill/>
          <a:ln w="12700">
            <a:solidFill>
              <a:schemeClr val="tx1"/>
            </a:solidFill>
            <a:round/>
            <a:headEnd/>
            <a:tailEnd/>
          </a:ln>
          <a:effectLst/>
        </p:spPr>
        <p:txBody>
          <a:bodyPr>
            <a:spAutoFit/>
          </a:bodyPr>
          <a:lstStyle/>
          <a:p>
            <a:endParaRPr lang="en-CA"/>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14100"/>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514088"/>
                                        </p:tgtEl>
                                        <p:attrNameLst>
                                          <p:attrName>style.visibility</p:attrName>
                                        </p:attrNameLst>
                                      </p:cBhvr>
                                      <p:to>
                                        <p:strVal val="visible"/>
                                      </p:to>
                                    </p:set>
                                    <p:animEffect transition="in" filter="wipe(up)">
                                      <p:cBhvr>
                                        <p:cTn id="10" dur="500"/>
                                        <p:tgtEl>
                                          <p:spTgt spid="51408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14116"/>
                                        </p:tgtEl>
                                        <p:attrNameLst>
                                          <p:attrName>style.visibility</p:attrName>
                                        </p:attrNameLst>
                                      </p:cBhvr>
                                      <p:to>
                                        <p:strVal val="visible"/>
                                      </p:to>
                                    </p:set>
                                    <p:animEffect transition="in" filter="dissolve">
                                      <p:cBhvr>
                                        <p:cTn id="15" dur="500"/>
                                        <p:tgtEl>
                                          <p:spTgt spid="514116"/>
                                        </p:tgtEl>
                                      </p:cBhvr>
                                    </p:animEffect>
                                  </p:childTnLst>
                                </p:cTn>
                              </p:par>
                              <p:par>
                                <p:cTn id="16" presetID="9" presetClass="entr" presetSubtype="0" fill="hold" nodeType="withEffect">
                                  <p:stCondLst>
                                    <p:cond delay="0"/>
                                  </p:stCondLst>
                                  <p:childTnLst>
                                    <p:set>
                                      <p:cBhvr>
                                        <p:cTn id="17" dur="1" fill="hold">
                                          <p:stCondLst>
                                            <p:cond delay="0"/>
                                          </p:stCondLst>
                                        </p:cTn>
                                        <p:tgtEl>
                                          <p:spTgt spid="514122"/>
                                        </p:tgtEl>
                                        <p:attrNameLst>
                                          <p:attrName>style.visibility</p:attrName>
                                        </p:attrNameLst>
                                      </p:cBhvr>
                                      <p:to>
                                        <p:strVal val="visible"/>
                                      </p:to>
                                    </p:set>
                                    <p:animEffect transition="in" filter="dissolve">
                                      <p:cBhvr>
                                        <p:cTn id="18" dur="500"/>
                                        <p:tgtEl>
                                          <p:spTgt spid="51412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514123"/>
                                        </p:tgtEl>
                                        <p:attrNameLst>
                                          <p:attrName>style.visibility</p:attrName>
                                        </p:attrNameLst>
                                      </p:cBhvr>
                                      <p:to>
                                        <p:strVal val="visible"/>
                                      </p:to>
                                    </p:set>
                                    <p:animEffect transition="in" filter="dissolve">
                                      <p:cBhvr>
                                        <p:cTn id="21" dur="500"/>
                                        <p:tgtEl>
                                          <p:spTgt spid="51412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514130"/>
                                        </p:tgtEl>
                                        <p:attrNameLst>
                                          <p:attrName>style.visibility</p:attrName>
                                        </p:attrNameLst>
                                      </p:cBhvr>
                                      <p:to>
                                        <p:strVal val="visible"/>
                                      </p:to>
                                    </p:set>
                                    <p:animEffect transition="in" filter="dissolve">
                                      <p:cBhvr>
                                        <p:cTn id="24" dur="500"/>
                                        <p:tgtEl>
                                          <p:spTgt spid="514130"/>
                                        </p:tgtEl>
                                      </p:cBhvr>
                                    </p:animEffect>
                                  </p:childTnLst>
                                </p:cTn>
                              </p:par>
                              <p:par>
                                <p:cTn id="25" presetID="9" presetClass="entr" presetSubtype="0" fill="hold" nodeType="withEffect">
                                  <p:stCondLst>
                                    <p:cond delay="0"/>
                                  </p:stCondLst>
                                  <p:childTnLst>
                                    <p:set>
                                      <p:cBhvr>
                                        <p:cTn id="26" dur="1" fill="hold">
                                          <p:stCondLst>
                                            <p:cond delay="0"/>
                                          </p:stCondLst>
                                        </p:cTn>
                                        <p:tgtEl>
                                          <p:spTgt spid="514105"/>
                                        </p:tgtEl>
                                        <p:attrNameLst>
                                          <p:attrName>style.visibility</p:attrName>
                                        </p:attrNameLst>
                                      </p:cBhvr>
                                      <p:to>
                                        <p:strVal val="visible"/>
                                      </p:to>
                                    </p:set>
                                    <p:animEffect transition="in" filter="dissolve">
                                      <p:cBhvr>
                                        <p:cTn id="27" dur="500"/>
                                        <p:tgtEl>
                                          <p:spTgt spid="514105"/>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514131"/>
                                        </p:tgtEl>
                                        <p:attrNameLst>
                                          <p:attrName>style.visibility</p:attrName>
                                        </p:attrNameLst>
                                      </p:cBhvr>
                                      <p:to>
                                        <p:strVal val="visible"/>
                                      </p:to>
                                    </p:set>
                                    <p:animEffect transition="in" filter="wipe(up)">
                                      <p:cBhvr>
                                        <p:cTn id="31" dur="500"/>
                                        <p:tgtEl>
                                          <p:spTgt spid="514131"/>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514076"/>
                                        </p:tgtEl>
                                        <p:attrNameLst>
                                          <p:attrName>style.visibility</p:attrName>
                                        </p:attrNameLst>
                                      </p:cBhvr>
                                      <p:to>
                                        <p:strVal val="visible"/>
                                      </p:to>
                                    </p:set>
                                    <p:animEffect transition="in" filter="dissolve">
                                      <p:cBhvr>
                                        <p:cTn id="36" dur="500"/>
                                        <p:tgtEl>
                                          <p:spTgt spid="514076"/>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514134"/>
                                        </p:tgtEl>
                                        <p:attrNameLst>
                                          <p:attrName>style.visibility</p:attrName>
                                        </p:attrNameLst>
                                      </p:cBhvr>
                                      <p:to>
                                        <p:strVal val="visible"/>
                                      </p:to>
                                    </p:set>
                                    <p:animEffect transition="in" filter="dissolve">
                                      <p:cBhvr>
                                        <p:cTn id="39" dur="500"/>
                                        <p:tgtEl>
                                          <p:spTgt spid="514134"/>
                                        </p:tgtEl>
                                      </p:cBhvr>
                                    </p:animEffect>
                                  </p:childTnLst>
                                </p:cTn>
                              </p:par>
                            </p:childTnLst>
                          </p:cTn>
                        </p:par>
                        <p:par>
                          <p:cTn id="40" fill="hold">
                            <p:stCondLst>
                              <p:cond delay="500"/>
                            </p:stCondLst>
                            <p:childTnLst>
                              <p:par>
                                <p:cTn id="41" presetID="22" presetClass="entr" presetSubtype="1" fill="hold" grpId="0" nodeType="afterEffect">
                                  <p:stCondLst>
                                    <p:cond delay="0"/>
                                  </p:stCondLst>
                                  <p:childTnLst>
                                    <p:set>
                                      <p:cBhvr>
                                        <p:cTn id="42" dur="1" fill="hold">
                                          <p:stCondLst>
                                            <p:cond delay="0"/>
                                          </p:stCondLst>
                                        </p:cTn>
                                        <p:tgtEl>
                                          <p:spTgt spid="514133"/>
                                        </p:tgtEl>
                                        <p:attrNameLst>
                                          <p:attrName>style.visibility</p:attrName>
                                        </p:attrNameLst>
                                      </p:cBhvr>
                                      <p:to>
                                        <p:strVal val="visible"/>
                                      </p:to>
                                    </p:set>
                                    <p:animEffect transition="in" filter="wipe(up)">
                                      <p:cBhvr>
                                        <p:cTn id="43" dur="500"/>
                                        <p:tgtEl>
                                          <p:spTgt spid="514133"/>
                                        </p:tgtEl>
                                      </p:cBhvr>
                                    </p:animEffect>
                                  </p:childTnLst>
                                </p:cTn>
                              </p:par>
                            </p:childTnLst>
                          </p:cTn>
                        </p:par>
                        <p:par>
                          <p:cTn id="44" fill="hold">
                            <p:stCondLst>
                              <p:cond delay="1000"/>
                            </p:stCondLst>
                            <p:childTnLst>
                              <p:par>
                                <p:cTn id="45" presetID="9" presetClass="entr" presetSubtype="0" fill="hold" grpId="0" nodeType="afterEffect">
                                  <p:stCondLst>
                                    <p:cond delay="0"/>
                                  </p:stCondLst>
                                  <p:childTnLst>
                                    <p:set>
                                      <p:cBhvr>
                                        <p:cTn id="46" dur="1" fill="hold">
                                          <p:stCondLst>
                                            <p:cond delay="0"/>
                                          </p:stCondLst>
                                        </p:cTn>
                                        <p:tgtEl>
                                          <p:spTgt spid="514136"/>
                                        </p:tgtEl>
                                        <p:attrNameLst>
                                          <p:attrName>style.visibility</p:attrName>
                                        </p:attrNameLst>
                                      </p:cBhvr>
                                      <p:to>
                                        <p:strVal val="visible"/>
                                      </p:to>
                                    </p:set>
                                    <p:animEffect transition="in" filter="dissolve">
                                      <p:cBhvr>
                                        <p:cTn id="47" dur="500"/>
                                        <p:tgtEl>
                                          <p:spTgt spid="514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076" grpId="0"/>
      <p:bldP spid="514088" grpId="0" animBg="1"/>
      <p:bldP spid="514100" grpId="0"/>
      <p:bldP spid="514116" grpId="0"/>
      <p:bldP spid="514123" grpId="0"/>
      <p:bldP spid="514130" grpId="0" animBg="1"/>
      <p:bldP spid="514131" grpId="0" animBg="1"/>
      <p:bldP spid="514133" grpId="0" animBg="1"/>
      <p:bldP spid="514134" grpId="0" animBg="1"/>
      <p:bldP spid="514136"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4835" name="Rectangle 3"/>
          <p:cNvSpPr>
            <a:spLocks noGrp="1" noChangeArrowheads="1"/>
          </p:cNvSpPr>
          <p:nvPr>
            <p:ph idx="1"/>
          </p:nvPr>
        </p:nvSpPr>
        <p:spPr>
          <a:xfrm>
            <a:off x="381000" y="990600"/>
            <a:ext cx="9155113" cy="4564063"/>
          </a:xfrm>
        </p:spPr>
        <p:txBody>
          <a:bodyPr>
            <a:normAutofit/>
          </a:bodyPr>
          <a:lstStyle/>
          <a:p>
            <a:r>
              <a:rPr lang="en-US" sz="2800" dirty="0">
                <a:latin typeface="Lucida Console" pitchFamily="49" charset="0"/>
              </a:rPr>
              <a:t>SELECT </a:t>
            </a:r>
            <a:r>
              <a:rPr lang="en-US" sz="2800" i="1" dirty="0"/>
              <a:t>properties</a:t>
            </a:r>
            <a:endParaRPr lang="en-US" sz="2800" dirty="0"/>
          </a:p>
          <a:p>
            <a:pPr lvl="1"/>
            <a:r>
              <a:rPr lang="en-US" sz="2400" dirty="0"/>
              <a:t>Column values defined by Property System Schema</a:t>
            </a:r>
          </a:p>
          <a:p>
            <a:pPr lvl="1"/>
            <a:r>
              <a:rPr lang="en-US" sz="2400" dirty="0"/>
              <a:t>Must specify at least one property (no </a:t>
            </a:r>
            <a:r>
              <a:rPr lang="en-US" sz="2400" dirty="0">
                <a:latin typeface="Lucida Console" pitchFamily="49" charset="0"/>
              </a:rPr>
              <a:t>SELECT *</a:t>
            </a:r>
            <a:r>
              <a:rPr lang="en-US" sz="2400" dirty="0"/>
              <a:t> )</a:t>
            </a:r>
          </a:p>
          <a:p>
            <a:pPr lvl="1"/>
            <a:r>
              <a:rPr lang="en-US" sz="2400" dirty="0"/>
              <a:t>Property names must be enclosed in delimiters (“”)</a:t>
            </a:r>
          </a:p>
          <a:p>
            <a:r>
              <a:rPr lang="en-US" sz="2800" dirty="0"/>
              <a:t>FROM </a:t>
            </a:r>
            <a:r>
              <a:rPr lang="en-US" sz="2800" dirty="0" err="1"/>
              <a:t>SystemIndex</a:t>
            </a:r>
            <a:r>
              <a:rPr lang="en-US" sz="2800" dirty="0"/>
              <a:t>..Scope()</a:t>
            </a:r>
          </a:p>
          <a:p>
            <a:pPr>
              <a:buFont typeface="Wingdings" pitchFamily="2" charset="2"/>
              <a:buNone/>
            </a:pPr>
            <a:r>
              <a:rPr lang="en-US" sz="2800" dirty="0"/>
              <a:t>	FROM </a:t>
            </a:r>
            <a:r>
              <a:rPr lang="en-US" sz="2800" i="1" dirty="0" err="1"/>
              <a:t>machine_name</a:t>
            </a:r>
            <a:r>
              <a:rPr lang="en-US" sz="2800" dirty="0" err="1"/>
              <a:t>.SystemIndex</a:t>
            </a:r>
            <a:r>
              <a:rPr lang="en-US" sz="2800" dirty="0"/>
              <a:t>..Scope()</a:t>
            </a:r>
          </a:p>
          <a:p>
            <a:r>
              <a:rPr lang="en-US" sz="2800" dirty="0"/>
              <a:t>WHERE </a:t>
            </a:r>
            <a:r>
              <a:rPr lang="en-US" sz="2800" i="1" dirty="0"/>
              <a:t>predicates</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AC4A522E-3322-49E7-87B9-50A04E53F0FE}" type="slidenum">
              <a:rPr lang="en-US"/>
              <a:pPr/>
              <a:t>30</a:t>
            </a:fld>
            <a:endParaRPr lang="en-US"/>
          </a:p>
        </p:txBody>
      </p:sp>
      <p:sp>
        <p:nvSpPr>
          <p:cNvPr id="504834" name="Rectangle 2"/>
          <p:cNvSpPr>
            <a:spLocks noGrp="1" noChangeArrowheads="1"/>
          </p:cNvSpPr>
          <p:nvPr>
            <p:ph type="title"/>
          </p:nvPr>
        </p:nvSpPr>
        <p:spPr>
          <a:xfrm>
            <a:off x="381000" y="228600"/>
            <a:ext cx="8523288" cy="609600"/>
          </a:xfrm>
        </p:spPr>
        <p:txBody>
          <a:bodyPr>
            <a:normAutofit fontScale="90000"/>
          </a:bodyPr>
          <a:lstStyle/>
          <a:p>
            <a:r>
              <a:rPr lang="en-US" dirty="0" smtClean="0"/>
              <a:t>OLE DB Provider query syntax</a:t>
            </a:r>
            <a:endParaRPr 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04835">
                                            <p:txEl>
                                              <p:pRg st="0" end="0"/>
                                            </p:txEl>
                                          </p:spTgt>
                                        </p:tgtEl>
                                        <p:attrNameLst>
                                          <p:attrName>style.visibility</p:attrName>
                                        </p:attrNameLst>
                                      </p:cBhvr>
                                      <p:to>
                                        <p:strVal val="visible"/>
                                      </p:to>
                                    </p:set>
                                    <p:animEffect transition="in" filter="dissolve">
                                      <p:cBhvr>
                                        <p:cTn id="7" dur="500"/>
                                        <p:tgtEl>
                                          <p:spTgt spid="504835">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04835">
                                            <p:txEl>
                                              <p:pRg st="1" end="1"/>
                                            </p:txEl>
                                          </p:spTgt>
                                        </p:tgtEl>
                                        <p:attrNameLst>
                                          <p:attrName>style.visibility</p:attrName>
                                        </p:attrNameLst>
                                      </p:cBhvr>
                                      <p:to>
                                        <p:strVal val="visible"/>
                                      </p:to>
                                    </p:set>
                                    <p:animEffect transition="in" filter="dissolve">
                                      <p:cBhvr>
                                        <p:cTn id="11" dur="500"/>
                                        <p:tgtEl>
                                          <p:spTgt spid="504835">
                                            <p:txEl>
                                              <p:pRg st="1" end="1"/>
                                            </p:txEl>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04835">
                                            <p:txEl>
                                              <p:pRg st="2" end="2"/>
                                            </p:txEl>
                                          </p:spTgt>
                                        </p:tgtEl>
                                        <p:attrNameLst>
                                          <p:attrName>style.visibility</p:attrName>
                                        </p:attrNameLst>
                                      </p:cBhvr>
                                      <p:to>
                                        <p:strVal val="visible"/>
                                      </p:to>
                                    </p:set>
                                    <p:animEffect transition="in" filter="dissolve">
                                      <p:cBhvr>
                                        <p:cTn id="15" dur="500"/>
                                        <p:tgtEl>
                                          <p:spTgt spid="504835">
                                            <p:txEl>
                                              <p:pRg st="2" end="2"/>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504835">
                                            <p:txEl>
                                              <p:pRg st="3" end="3"/>
                                            </p:txEl>
                                          </p:spTgt>
                                        </p:tgtEl>
                                        <p:attrNameLst>
                                          <p:attrName>style.visibility</p:attrName>
                                        </p:attrNameLst>
                                      </p:cBhvr>
                                      <p:to>
                                        <p:strVal val="visible"/>
                                      </p:to>
                                    </p:set>
                                    <p:animEffect transition="in" filter="dissolve">
                                      <p:cBhvr>
                                        <p:cTn id="19" dur="500"/>
                                        <p:tgtEl>
                                          <p:spTgt spid="504835">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504835">
                                            <p:txEl>
                                              <p:pRg st="4" end="4"/>
                                            </p:txEl>
                                          </p:spTgt>
                                        </p:tgtEl>
                                        <p:attrNameLst>
                                          <p:attrName>style.visibility</p:attrName>
                                        </p:attrNameLst>
                                      </p:cBhvr>
                                      <p:to>
                                        <p:strVal val="visible"/>
                                      </p:to>
                                    </p:set>
                                    <p:animEffect transition="in" filter="dissolve">
                                      <p:cBhvr>
                                        <p:cTn id="24" dur="500"/>
                                        <p:tgtEl>
                                          <p:spTgt spid="504835">
                                            <p:txEl>
                                              <p:pRg st="4" end="4"/>
                                            </p:txEl>
                                          </p:spTgt>
                                        </p:tgtEl>
                                      </p:cBhvr>
                                    </p:animEffect>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504835">
                                            <p:txEl>
                                              <p:pRg st="5" end="5"/>
                                            </p:txEl>
                                          </p:spTgt>
                                        </p:tgtEl>
                                        <p:attrNameLst>
                                          <p:attrName>style.visibility</p:attrName>
                                        </p:attrNameLst>
                                      </p:cBhvr>
                                      <p:to>
                                        <p:strVal val="visible"/>
                                      </p:to>
                                    </p:set>
                                    <p:animEffect transition="in" filter="dissolve">
                                      <p:cBhvr>
                                        <p:cTn id="28" dur="500"/>
                                        <p:tgtEl>
                                          <p:spTgt spid="504835">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504835">
                                            <p:txEl>
                                              <p:pRg st="6" end="6"/>
                                            </p:txEl>
                                          </p:spTgt>
                                        </p:tgtEl>
                                        <p:attrNameLst>
                                          <p:attrName>style.visibility</p:attrName>
                                        </p:attrNameLst>
                                      </p:cBhvr>
                                      <p:to>
                                        <p:strVal val="visible"/>
                                      </p:to>
                                    </p:set>
                                    <p:animEffect transition="in" filter="dissolve">
                                      <p:cBhvr>
                                        <p:cTn id="33" dur="500"/>
                                        <p:tgtEl>
                                          <p:spTgt spid="5048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4835"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7299" name="Rectangle 3"/>
          <p:cNvSpPr>
            <a:spLocks noGrp="1" noChangeArrowheads="1"/>
          </p:cNvSpPr>
          <p:nvPr>
            <p:ph idx="1"/>
          </p:nvPr>
        </p:nvSpPr>
        <p:spPr>
          <a:xfrm>
            <a:off x="228600" y="1524000"/>
            <a:ext cx="8763000" cy="4864100"/>
          </a:xfrm>
        </p:spPr>
        <p:txBody>
          <a:bodyPr/>
          <a:lstStyle/>
          <a:p>
            <a:r>
              <a:rPr lang="en-US" sz="2400" dirty="0"/>
              <a:t>Simple predicates</a:t>
            </a:r>
          </a:p>
          <a:p>
            <a:pPr lvl="1"/>
            <a:r>
              <a:rPr lang="en-US" sz="2000" dirty="0"/>
              <a:t>LIKE, NULL, and literal value comparison (=,&lt;, &gt;) </a:t>
            </a:r>
          </a:p>
          <a:p>
            <a:r>
              <a:rPr lang="en-US" sz="2400" dirty="0"/>
              <a:t>Full-text predicates</a:t>
            </a:r>
          </a:p>
          <a:p>
            <a:pPr lvl="1"/>
            <a:r>
              <a:rPr lang="en-US" sz="2000" dirty="0">
                <a:latin typeface="Lucida Console" pitchFamily="49" charset="0"/>
              </a:rPr>
              <a:t>CONTAINS('</a:t>
            </a:r>
            <a:r>
              <a:rPr lang="en-US" sz="2000" i="1" dirty="0" err="1">
                <a:latin typeface="Lucida Console" pitchFamily="49" charset="0"/>
              </a:rPr>
              <a:t>searchTerm</a:t>
            </a:r>
            <a:r>
              <a:rPr lang="en-US" sz="2000" dirty="0">
                <a:latin typeface="Lucida Console" pitchFamily="49" charset="0"/>
              </a:rPr>
              <a:t>')</a:t>
            </a:r>
          </a:p>
          <a:p>
            <a:pPr lvl="1">
              <a:buFont typeface="Wingdings" pitchFamily="2" charset="2"/>
              <a:buNone/>
            </a:pPr>
            <a:r>
              <a:rPr lang="en-US" sz="2000" dirty="0">
                <a:latin typeface="Lucida Console" pitchFamily="49" charset="0"/>
              </a:rPr>
              <a:t>	CONTAINS((</a:t>
            </a:r>
            <a:r>
              <a:rPr lang="en-US" sz="2000" i="1" dirty="0">
                <a:latin typeface="Lucida Console" pitchFamily="49" charset="0"/>
              </a:rPr>
              <a:t>property</a:t>
            </a:r>
            <a:r>
              <a:rPr lang="en-US" sz="2000" dirty="0">
                <a:latin typeface="Lucida Console" pitchFamily="49" charset="0"/>
              </a:rPr>
              <a:t> | *), '</a:t>
            </a:r>
            <a:r>
              <a:rPr lang="en-US" sz="2000" i="1" dirty="0" err="1">
                <a:latin typeface="Lucida Console" pitchFamily="49" charset="0"/>
              </a:rPr>
              <a:t>searchTerm</a:t>
            </a:r>
            <a:r>
              <a:rPr lang="en-US" sz="2000" dirty="0">
                <a:latin typeface="Lucida Console" pitchFamily="49" charset="0"/>
              </a:rPr>
              <a:t>‘)  </a:t>
            </a:r>
          </a:p>
          <a:p>
            <a:pPr lvl="1"/>
            <a:r>
              <a:rPr lang="en-US" sz="2000" dirty="0"/>
              <a:t>FREETEXT</a:t>
            </a:r>
          </a:p>
          <a:p>
            <a:r>
              <a:rPr lang="en-US" sz="2400" dirty="0"/>
              <a:t>Other predicates</a:t>
            </a:r>
          </a:p>
          <a:p>
            <a:pPr lvl="1"/>
            <a:r>
              <a:rPr lang="en-US" sz="2000" dirty="0">
                <a:latin typeface="Lucida Console" pitchFamily="49" charset="0"/>
              </a:rPr>
              <a:t>"SCOPE“ = '[file | </a:t>
            </a:r>
            <a:r>
              <a:rPr lang="en-US" sz="2000" dirty="0" err="1">
                <a:latin typeface="Lucida Console" pitchFamily="49" charset="0"/>
              </a:rPr>
              <a:t>mapi</a:t>
            </a:r>
            <a:r>
              <a:rPr lang="en-US" sz="2000" dirty="0">
                <a:latin typeface="Lucida Console" pitchFamily="49" charset="0"/>
              </a:rPr>
              <a:t> | </a:t>
            </a:r>
            <a:r>
              <a:rPr lang="en-US" sz="2000" dirty="0" err="1">
                <a:latin typeface="Lucida Console" pitchFamily="49" charset="0"/>
              </a:rPr>
              <a:t>csc</a:t>
            </a:r>
            <a:r>
              <a:rPr lang="en-US" sz="2000" dirty="0">
                <a:latin typeface="Lucida Console" pitchFamily="49" charset="0"/>
              </a:rPr>
              <a:t> ]:</a:t>
            </a:r>
            <a:r>
              <a:rPr lang="en-US" sz="2000" i="1" dirty="0">
                <a:latin typeface="Lucida Console" pitchFamily="49" charset="0"/>
              </a:rPr>
              <a:t>path</a:t>
            </a:r>
            <a:r>
              <a:rPr lang="en-US" sz="2000" dirty="0">
                <a:latin typeface="Lucida Console" pitchFamily="49" charset="0"/>
              </a:rPr>
              <a:t>'</a:t>
            </a:r>
          </a:p>
          <a:p>
            <a:pPr lvl="2"/>
            <a:r>
              <a:rPr lang="en-US" sz="1800" dirty="0"/>
              <a:t>Deep traversal; includes subfolders</a:t>
            </a:r>
          </a:p>
          <a:p>
            <a:pPr lvl="1"/>
            <a:r>
              <a:rPr lang="en-US" sz="2000" dirty="0">
                <a:latin typeface="Lucida Console" pitchFamily="49" charset="0"/>
              </a:rPr>
              <a:t>“DIRECTORY" = '[file | </a:t>
            </a:r>
            <a:r>
              <a:rPr lang="en-US" sz="2000" dirty="0" err="1">
                <a:latin typeface="Lucida Console" pitchFamily="49" charset="0"/>
              </a:rPr>
              <a:t>mapi</a:t>
            </a:r>
            <a:r>
              <a:rPr lang="en-US" sz="2000" dirty="0">
                <a:latin typeface="Lucida Console" pitchFamily="49" charset="0"/>
              </a:rPr>
              <a:t> | </a:t>
            </a:r>
            <a:r>
              <a:rPr lang="en-US" sz="2000" dirty="0" err="1">
                <a:latin typeface="Lucida Console" pitchFamily="49" charset="0"/>
              </a:rPr>
              <a:t>csc</a:t>
            </a:r>
            <a:r>
              <a:rPr lang="en-US" sz="2000" dirty="0">
                <a:latin typeface="Lucida Console" pitchFamily="49" charset="0"/>
              </a:rPr>
              <a:t> ]:</a:t>
            </a:r>
            <a:r>
              <a:rPr lang="en-US" sz="2000" i="1" dirty="0">
                <a:latin typeface="Lucida Console" pitchFamily="49" charset="0"/>
              </a:rPr>
              <a:t>path</a:t>
            </a:r>
            <a:r>
              <a:rPr lang="en-US" sz="2000" dirty="0">
                <a:latin typeface="Lucida Console" pitchFamily="49" charset="0"/>
              </a:rPr>
              <a:t>'</a:t>
            </a:r>
            <a:endParaRPr lang="en-US" sz="2000" dirty="0"/>
          </a:p>
          <a:p>
            <a:pPr lvl="2"/>
            <a:r>
              <a:rPr lang="en-US" sz="1800" dirty="0"/>
              <a:t>Shallow traversal; searches only specified folder</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A2FFC291-A95E-4F96-8C93-4BBA4F47394F}" type="slidenum">
              <a:rPr lang="en-US"/>
              <a:pPr/>
              <a:t>31</a:t>
            </a:fld>
            <a:endParaRPr lang="en-US"/>
          </a:p>
        </p:txBody>
      </p:sp>
      <p:sp>
        <p:nvSpPr>
          <p:cNvPr id="567298" name="Rectangle 2"/>
          <p:cNvSpPr>
            <a:spLocks noGrp="1" noChangeArrowheads="1"/>
          </p:cNvSpPr>
          <p:nvPr>
            <p:ph type="title"/>
          </p:nvPr>
        </p:nvSpPr>
        <p:spPr>
          <a:xfrm>
            <a:off x="381000" y="228600"/>
            <a:ext cx="8763000" cy="609600"/>
          </a:xfrm>
        </p:spPr>
        <p:txBody>
          <a:bodyPr>
            <a:normAutofit fontScale="90000"/>
          </a:bodyPr>
          <a:lstStyle/>
          <a:p>
            <a:r>
              <a:rPr lang="en-US" dirty="0" smtClean="0"/>
              <a:t>OLE DB Provider query predicates</a:t>
            </a:r>
            <a:endParaRPr 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7299">
                                            <p:txEl>
                                              <p:pRg st="0" end="0"/>
                                            </p:txEl>
                                          </p:spTgt>
                                        </p:tgtEl>
                                        <p:attrNameLst>
                                          <p:attrName>style.visibility</p:attrName>
                                        </p:attrNameLst>
                                      </p:cBhvr>
                                      <p:to>
                                        <p:strVal val="visible"/>
                                      </p:to>
                                    </p:set>
                                    <p:animEffect transition="in" filter="dissolve">
                                      <p:cBhvr>
                                        <p:cTn id="7" dur="500"/>
                                        <p:tgtEl>
                                          <p:spTgt spid="567299">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67299">
                                            <p:txEl>
                                              <p:pRg st="1" end="1"/>
                                            </p:txEl>
                                          </p:spTgt>
                                        </p:tgtEl>
                                        <p:attrNameLst>
                                          <p:attrName>style.visibility</p:attrName>
                                        </p:attrNameLst>
                                      </p:cBhvr>
                                      <p:to>
                                        <p:strVal val="visible"/>
                                      </p:to>
                                    </p:set>
                                    <p:animEffect transition="in" filter="dissolve">
                                      <p:cBhvr>
                                        <p:cTn id="11" dur="500"/>
                                        <p:tgtEl>
                                          <p:spTgt spid="567299">
                                            <p:txEl>
                                              <p:pRg st="1" end="1"/>
                                            </p:txEl>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67299">
                                            <p:txEl>
                                              <p:pRg st="2" end="2"/>
                                            </p:txEl>
                                          </p:spTgt>
                                        </p:tgtEl>
                                        <p:attrNameLst>
                                          <p:attrName>style.visibility</p:attrName>
                                        </p:attrNameLst>
                                      </p:cBhvr>
                                      <p:to>
                                        <p:strVal val="visible"/>
                                      </p:to>
                                    </p:set>
                                    <p:animEffect transition="in" filter="dissolve">
                                      <p:cBhvr>
                                        <p:cTn id="15" dur="500"/>
                                        <p:tgtEl>
                                          <p:spTgt spid="567299">
                                            <p:txEl>
                                              <p:pRg st="2" end="2"/>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567299">
                                            <p:txEl>
                                              <p:pRg st="3" end="3"/>
                                            </p:txEl>
                                          </p:spTgt>
                                        </p:tgtEl>
                                        <p:attrNameLst>
                                          <p:attrName>style.visibility</p:attrName>
                                        </p:attrNameLst>
                                      </p:cBhvr>
                                      <p:to>
                                        <p:strVal val="visible"/>
                                      </p:to>
                                    </p:set>
                                    <p:animEffect transition="in" filter="dissolve">
                                      <p:cBhvr>
                                        <p:cTn id="19" dur="500"/>
                                        <p:tgtEl>
                                          <p:spTgt spid="567299">
                                            <p:txEl>
                                              <p:pRg st="3" end="3"/>
                                            </p:txEl>
                                          </p:spTgt>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567299">
                                            <p:txEl>
                                              <p:pRg st="4" end="4"/>
                                            </p:txEl>
                                          </p:spTgt>
                                        </p:tgtEl>
                                        <p:attrNameLst>
                                          <p:attrName>style.visibility</p:attrName>
                                        </p:attrNameLst>
                                      </p:cBhvr>
                                      <p:to>
                                        <p:strVal val="visible"/>
                                      </p:to>
                                    </p:set>
                                    <p:animEffect transition="in" filter="dissolve">
                                      <p:cBhvr>
                                        <p:cTn id="23" dur="500"/>
                                        <p:tgtEl>
                                          <p:spTgt spid="567299">
                                            <p:txEl>
                                              <p:pRg st="4" end="4"/>
                                            </p:txEl>
                                          </p:spTgt>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567299">
                                            <p:txEl>
                                              <p:pRg st="5" end="5"/>
                                            </p:txEl>
                                          </p:spTgt>
                                        </p:tgtEl>
                                        <p:attrNameLst>
                                          <p:attrName>style.visibility</p:attrName>
                                        </p:attrNameLst>
                                      </p:cBhvr>
                                      <p:to>
                                        <p:strVal val="visible"/>
                                      </p:to>
                                    </p:set>
                                    <p:animEffect transition="in" filter="dissolve">
                                      <p:cBhvr>
                                        <p:cTn id="27" dur="500"/>
                                        <p:tgtEl>
                                          <p:spTgt spid="5672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67299">
                                            <p:txEl>
                                              <p:pRg st="6" end="6"/>
                                            </p:txEl>
                                          </p:spTgt>
                                        </p:tgtEl>
                                        <p:attrNameLst>
                                          <p:attrName>style.visibility</p:attrName>
                                        </p:attrNameLst>
                                      </p:cBhvr>
                                      <p:to>
                                        <p:strVal val="visible"/>
                                      </p:to>
                                    </p:set>
                                    <p:animEffect transition="in" filter="dissolve">
                                      <p:cBhvr>
                                        <p:cTn id="32" dur="500"/>
                                        <p:tgtEl>
                                          <p:spTgt spid="567299">
                                            <p:txEl>
                                              <p:pRg st="6" end="6"/>
                                            </p:txEl>
                                          </p:spTgt>
                                        </p:tgtEl>
                                      </p:cBhvr>
                                    </p:animEffect>
                                  </p:childTnLst>
                                </p:cTn>
                              </p:par>
                            </p:childTnLst>
                          </p:cTn>
                        </p:par>
                        <p:par>
                          <p:cTn id="33" fill="hold">
                            <p:stCondLst>
                              <p:cond delay="500"/>
                            </p:stCondLst>
                            <p:childTnLst>
                              <p:par>
                                <p:cTn id="34" presetID="9" presetClass="entr" presetSubtype="0" fill="hold" grpId="0" nodeType="afterEffect">
                                  <p:stCondLst>
                                    <p:cond delay="0"/>
                                  </p:stCondLst>
                                  <p:childTnLst>
                                    <p:set>
                                      <p:cBhvr>
                                        <p:cTn id="35" dur="1" fill="hold">
                                          <p:stCondLst>
                                            <p:cond delay="0"/>
                                          </p:stCondLst>
                                        </p:cTn>
                                        <p:tgtEl>
                                          <p:spTgt spid="567299">
                                            <p:txEl>
                                              <p:pRg st="7" end="7"/>
                                            </p:txEl>
                                          </p:spTgt>
                                        </p:tgtEl>
                                        <p:attrNameLst>
                                          <p:attrName>style.visibility</p:attrName>
                                        </p:attrNameLst>
                                      </p:cBhvr>
                                      <p:to>
                                        <p:strVal val="visible"/>
                                      </p:to>
                                    </p:set>
                                    <p:animEffect transition="in" filter="dissolve">
                                      <p:cBhvr>
                                        <p:cTn id="36" dur="500"/>
                                        <p:tgtEl>
                                          <p:spTgt spid="567299">
                                            <p:txEl>
                                              <p:pRg st="7" end="7"/>
                                            </p:txEl>
                                          </p:spTgt>
                                        </p:tgtEl>
                                      </p:cBhvr>
                                    </p:animEffect>
                                  </p:childTnLst>
                                </p:cTn>
                              </p:par>
                            </p:childTnLst>
                          </p:cTn>
                        </p:par>
                        <p:par>
                          <p:cTn id="37" fill="hold">
                            <p:stCondLst>
                              <p:cond delay="1000"/>
                            </p:stCondLst>
                            <p:childTnLst>
                              <p:par>
                                <p:cTn id="38" presetID="9" presetClass="entr" presetSubtype="0" fill="hold" grpId="0" nodeType="afterEffect">
                                  <p:stCondLst>
                                    <p:cond delay="0"/>
                                  </p:stCondLst>
                                  <p:childTnLst>
                                    <p:set>
                                      <p:cBhvr>
                                        <p:cTn id="39" dur="1" fill="hold">
                                          <p:stCondLst>
                                            <p:cond delay="0"/>
                                          </p:stCondLst>
                                        </p:cTn>
                                        <p:tgtEl>
                                          <p:spTgt spid="567299">
                                            <p:txEl>
                                              <p:pRg st="8" end="8"/>
                                            </p:txEl>
                                          </p:spTgt>
                                        </p:tgtEl>
                                        <p:attrNameLst>
                                          <p:attrName>style.visibility</p:attrName>
                                        </p:attrNameLst>
                                      </p:cBhvr>
                                      <p:to>
                                        <p:strVal val="visible"/>
                                      </p:to>
                                    </p:set>
                                    <p:animEffect transition="in" filter="dissolve">
                                      <p:cBhvr>
                                        <p:cTn id="40" dur="500"/>
                                        <p:tgtEl>
                                          <p:spTgt spid="567299">
                                            <p:txEl>
                                              <p:pRg st="8" end="8"/>
                                            </p:txEl>
                                          </p:spTgt>
                                        </p:tgtEl>
                                      </p:cBhvr>
                                    </p:animEffect>
                                  </p:childTnLst>
                                </p:cTn>
                              </p:par>
                            </p:childTnLst>
                          </p:cTn>
                        </p:par>
                        <p:par>
                          <p:cTn id="41" fill="hold">
                            <p:stCondLst>
                              <p:cond delay="1500"/>
                            </p:stCondLst>
                            <p:childTnLst>
                              <p:par>
                                <p:cTn id="42" presetID="9" presetClass="entr" presetSubtype="0" fill="hold" grpId="0" nodeType="afterEffect">
                                  <p:stCondLst>
                                    <p:cond delay="0"/>
                                  </p:stCondLst>
                                  <p:childTnLst>
                                    <p:set>
                                      <p:cBhvr>
                                        <p:cTn id="43" dur="1" fill="hold">
                                          <p:stCondLst>
                                            <p:cond delay="0"/>
                                          </p:stCondLst>
                                        </p:cTn>
                                        <p:tgtEl>
                                          <p:spTgt spid="567299">
                                            <p:txEl>
                                              <p:pRg st="9" end="9"/>
                                            </p:txEl>
                                          </p:spTgt>
                                        </p:tgtEl>
                                        <p:attrNameLst>
                                          <p:attrName>style.visibility</p:attrName>
                                        </p:attrNameLst>
                                      </p:cBhvr>
                                      <p:to>
                                        <p:strVal val="visible"/>
                                      </p:to>
                                    </p:set>
                                    <p:animEffect transition="in" filter="dissolve">
                                      <p:cBhvr>
                                        <p:cTn id="44" dur="500"/>
                                        <p:tgtEl>
                                          <p:spTgt spid="567299">
                                            <p:txEl>
                                              <p:pRg st="9" end="9"/>
                                            </p:txEl>
                                          </p:spTgt>
                                        </p:tgtEl>
                                      </p:cBhvr>
                                    </p:animEffect>
                                  </p:childTnLst>
                                </p:cTn>
                              </p:par>
                            </p:childTnLst>
                          </p:cTn>
                        </p:par>
                        <p:par>
                          <p:cTn id="45" fill="hold">
                            <p:stCondLst>
                              <p:cond delay="2000"/>
                            </p:stCondLst>
                            <p:childTnLst>
                              <p:par>
                                <p:cTn id="46" presetID="9" presetClass="entr" presetSubtype="0" fill="hold" grpId="0" nodeType="afterEffect">
                                  <p:stCondLst>
                                    <p:cond delay="0"/>
                                  </p:stCondLst>
                                  <p:childTnLst>
                                    <p:set>
                                      <p:cBhvr>
                                        <p:cTn id="47" dur="1" fill="hold">
                                          <p:stCondLst>
                                            <p:cond delay="0"/>
                                          </p:stCondLst>
                                        </p:cTn>
                                        <p:tgtEl>
                                          <p:spTgt spid="567299">
                                            <p:txEl>
                                              <p:pRg st="10" end="10"/>
                                            </p:txEl>
                                          </p:spTgt>
                                        </p:tgtEl>
                                        <p:attrNameLst>
                                          <p:attrName>style.visibility</p:attrName>
                                        </p:attrNameLst>
                                      </p:cBhvr>
                                      <p:to>
                                        <p:strVal val="visible"/>
                                      </p:to>
                                    </p:set>
                                    <p:animEffect transition="in" filter="dissolve">
                                      <p:cBhvr>
                                        <p:cTn id="48" dur="500"/>
                                        <p:tgtEl>
                                          <p:spTgt spid="56729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299"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6995" name="Rectangle 3"/>
          <p:cNvSpPr>
            <a:spLocks noGrp="1" noChangeArrowheads="1"/>
          </p:cNvSpPr>
          <p:nvPr>
            <p:ph idx="1"/>
          </p:nvPr>
        </p:nvSpPr>
        <p:spPr>
          <a:xfrm>
            <a:off x="457200" y="990601"/>
            <a:ext cx="8407400" cy="3905250"/>
          </a:xfrm>
        </p:spPr>
        <p:txBody>
          <a:bodyPr>
            <a:normAutofit/>
          </a:bodyPr>
          <a:lstStyle/>
          <a:p>
            <a:r>
              <a:rPr lang="en-US" sz="2800" dirty="0"/>
              <a:t>Windows Desktop Search (WDS) 3.0 will be available as a download for Windows XP SP2 and Windows Server 2003 SP1</a:t>
            </a:r>
          </a:p>
          <a:p>
            <a:r>
              <a:rPr lang="en-US" sz="2800" dirty="0"/>
              <a:t>Preview available for download</a:t>
            </a:r>
          </a:p>
          <a:p>
            <a:pPr lvl="1"/>
            <a:r>
              <a:rPr lang="en-US" sz="2000" dirty="0"/>
              <a:t>Windows Desktop Search 3.0 Beta Engine Preview</a:t>
            </a:r>
          </a:p>
          <a:p>
            <a:pPr lvl="1">
              <a:spcBef>
                <a:spcPct val="0"/>
              </a:spcBef>
              <a:buFont typeface="Wingdings" pitchFamily="2" charset="2"/>
              <a:buNone/>
            </a:pPr>
            <a:r>
              <a:rPr lang="en-US" sz="2000" dirty="0"/>
              <a:t>	</a:t>
            </a:r>
            <a:r>
              <a:rPr lang="en-US" sz="2400" dirty="0">
                <a:hlinkClick r:id="rId3"/>
              </a:rPr>
              <a:t>http://www.microsoft.com/downloads/details.aspx?FamilyID=36e38453-6e20-4cf7-8bfc-1cac7f35da49&amp;DisplayLang=en</a:t>
            </a:r>
            <a:r>
              <a:rPr lang="en-US" sz="2400" dirty="0"/>
              <a:t>  </a:t>
            </a:r>
          </a:p>
          <a:p>
            <a:endParaRPr lang="en-US" sz="2800" dirty="0"/>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278A72A3-D244-4ADD-BA3A-63A3435AC013}" type="slidenum">
              <a:rPr lang="en-US"/>
              <a:pPr/>
              <a:t>32</a:t>
            </a:fld>
            <a:endParaRPr lang="en-US"/>
          </a:p>
        </p:txBody>
      </p:sp>
      <p:sp>
        <p:nvSpPr>
          <p:cNvPr id="596994" name="Rectangle 2"/>
          <p:cNvSpPr>
            <a:spLocks noGrp="1" noChangeArrowheads="1"/>
          </p:cNvSpPr>
          <p:nvPr>
            <p:ph type="title"/>
          </p:nvPr>
        </p:nvSpPr>
        <p:spPr>
          <a:xfrm>
            <a:off x="381000" y="228600"/>
            <a:ext cx="8382000" cy="609600"/>
          </a:xfrm>
        </p:spPr>
        <p:txBody>
          <a:bodyPr>
            <a:normAutofit fontScale="90000"/>
          </a:bodyPr>
          <a:lstStyle/>
          <a:p>
            <a:r>
              <a:rPr lang="en-US" dirty="0" smtClean="0"/>
              <a:t>Down-level considerations</a:t>
            </a:r>
            <a:endParaRPr lang="en-US" sz="4000"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lide Number Placeholder 4"/>
          <p:cNvSpPr>
            <a:spLocks noGrp="1"/>
          </p:cNvSpPr>
          <p:nvPr>
            <p:ph type="sldNum" sz="quarter" idx="12"/>
          </p:nvPr>
        </p:nvSpPr>
        <p:spPr>
          <a:xfrm>
            <a:off x="7239000" y="6243638"/>
            <a:ext cx="1905000" cy="457200"/>
          </a:xfrm>
          <a:prstGeom prst="rect">
            <a:avLst/>
          </a:prstGeom>
        </p:spPr>
        <p:txBody>
          <a:bodyPr/>
          <a:lstStyle/>
          <a:p>
            <a:fld id="{F8A54641-4B7B-49B6-AFFE-B8507552496E}" type="slidenum">
              <a:rPr lang="en-US"/>
              <a:pPr/>
              <a:t>33</a:t>
            </a:fld>
            <a:endParaRPr lang="en-US"/>
          </a:p>
        </p:txBody>
      </p:sp>
      <p:sp>
        <p:nvSpPr>
          <p:cNvPr id="580611" name="Rectangle 3"/>
          <p:cNvSpPr>
            <a:spLocks noGrp="1" noChangeArrowheads="1"/>
          </p:cNvSpPr>
          <p:nvPr>
            <p:ph type="title"/>
          </p:nvPr>
        </p:nvSpPr>
        <p:spPr>
          <a:xfrm>
            <a:off x="381000" y="117475"/>
            <a:ext cx="8382000" cy="685800"/>
          </a:xfrm>
        </p:spPr>
        <p:txBody>
          <a:bodyPr>
            <a:normAutofit fontScale="90000"/>
          </a:bodyPr>
          <a:lstStyle/>
          <a:p>
            <a:r>
              <a:rPr lang="en-US"/>
              <a:t>Windows Vista File Open Dialog</a:t>
            </a:r>
            <a:endParaRPr lang="en-US" sz="3600">
              <a:solidFill>
                <a:srgbClr val="E7B34B"/>
              </a:solidFill>
            </a:endParaRPr>
          </a:p>
        </p:txBody>
      </p:sp>
      <p:sp>
        <p:nvSpPr>
          <p:cNvPr id="580631" name="AutoShape 23"/>
          <p:cNvSpPr>
            <a:spLocks/>
          </p:cNvSpPr>
          <p:nvPr/>
        </p:nvSpPr>
        <p:spPr bwMode="auto">
          <a:xfrm>
            <a:off x="2649538" y="5153025"/>
            <a:ext cx="88900" cy="1289050"/>
          </a:xfrm>
          <a:prstGeom prst="leftBracket">
            <a:avLst>
              <a:gd name="adj" fmla="val 120833"/>
            </a:avLst>
          </a:prstGeom>
          <a:noFill/>
          <a:ln w="19050">
            <a:solidFill>
              <a:srgbClr val="990000"/>
            </a:solidFill>
            <a:round/>
            <a:headEnd/>
            <a:tailEnd/>
          </a:ln>
          <a:effectLst/>
        </p:spPr>
        <p:txBody>
          <a:bodyPr wrap="none" anchor="ctr"/>
          <a:lstStyle/>
          <a:p>
            <a:endParaRPr lang="en-CA"/>
          </a:p>
        </p:txBody>
      </p:sp>
      <p:pic>
        <p:nvPicPr>
          <p:cNvPr id="580633" name="Picture 25" descr="FileOpenDialog"/>
          <p:cNvPicPr>
            <a:picLocks noChangeAspect="1" noChangeArrowheads="1"/>
          </p:cNvPicPr>
          <p:nvPr/>
        </p:nvPicPr>
        <p:blipFill>
          <a:blip r:embed="rId3"/>
          <a:srcRect/>
          <a:stretch>
            <a:fillRect/>
          </a:stretch>
        </p:blipFill>
        <p:spPr bwMode="auto">
          <a:xfrm>
            <a:off x="2746375" y="1933575"/>
            <a:ext cx="5762625" cy="4552950"/>
          </a:xfrm>
          <a:prstGeom prst="rect">
            <a:avLst/>
          </a:prstGeom>
          <a:noFill/>
        </p:spPr>
      </p:pic>
      <p:sp>
        <p:nvSpPr>
          <p:cNvPr id="580612" name="Text Box 4"/>
          <p:cNvSpPr txBox="1">
            <a:spLocks noChangeArrowheads="1"/>
          </p:cNvSpPr>
          <p:nvPr/>
        </p:nvSpPr>
        <p:spPr bwMode="auto">
          <a:xfrm>
            <a:off x="7215188" y="1171575"/>
            <a:ext cx="1927225" cy="366713"/>
          </a:xfrm>
          <a:prstGeom prst="rect">
            <a:avLst/>
          </a:prstGeom>
          <a:noFill/>
          <a:ln w="9525">
            <a:noFill/>
            <a:miter lim="800000"/>
            <a:headEnd/>
            <a:tailEnd/>
          </a:ln>
          <a:effectLst/>
        </p:spPr>
        <p:txBody>
          <a:bodyPr wrap="none" rIns="45720">
            <a:spAutoFit/>
          </a:bodyPr>
          <a:lstStyle/>
          <a:p>
            <a:pPr eaLnBrk="1" hangingPunct="1"/>
            <a:r>
              <a:rPr lang="en-US">
                <a:latin typeface="Segoe Semibold" pitchFamily="34" charset="0"/>
                <a:cs typeface="Arial" charset="0"/>
              </a:rPr>
              <a:t>Quick Search box</a:t>
            </a:r>
          </a:p>
        </p:txBody>
      </p:sp>
      <p:sp>
        <p:nvSpPr>
          <p:cNvPr id="580613" name="Text Box 5"/>
          <p:cNvSpPr txBox="1">
            <a:spLocks noChangeArrowheads="1"/>
          </p:cNvSpPr>
          <p:nvPr/>
        </p:nvSpPr>
        <p:spPr bwMode="auto">
          <a:xfrm>
            <a:off x="14288" y="3571875"/>
            <a:ext cx="1555750" cy="641350"/>
          </a:xfrm>
          <a:prstGeom prst="rect">
            <a:avLst/>
          </a:prstGeom>
          <a:noFill/>
          <a:ln w="9525">
            <a:noFill/>
            <a:miter lim="800000"/>
            <a:headEnd/>
            <a:tailEnd/>
          </a:ln>
          <a:effectLst/>
        </p:spPr>
        <p:txBody>
          <a:bodyPr wrap="none" rIns="45720">
            <a:spAutoFit/>
          </a:bodyPr>
          <a:lstStyle/>
          <a:p>
            <a:pPr eaLnBrk="1" hangingPunct="1"/>
            <a:r>
              <a:rPr lang="en-US">
                <a:latin typeface="Segoe Semibold" pitchFamily="34" charset="0"/>
                <a:cs typeface="Arial" charset="0"/>
              </a:rPr>
              <a:t>extensible</a:t>
            </a:r>
          </a:p>
          <a:p>
            <a:pPr eaLnBrk="1" hangingPunct="1"/>
            <a:r>
              <a:rPr lang="en-US">
                <a:latin typeface="Segoe Semibold" pitchFamily="34" charset="0"/>
                <a:cs typeface="Arial" charset="0"/>
              </a:rPr>
              <a:t>Favorite Links</a:t>
            </a:r>
          </a:p>
        </p:txBody>
      </p:sp>
      <p:sp>
        <p:nvSpPr>
          <p:cNvPr id="580614" name="Line 6"/>
          <p:cNvSpPr>
            <a:spLocks noChangeShapeType="1"/>
          </p:cNvSpPr>
          <p:nvPr/>
        </p:nvSpPr>
        <p:spPr bwMode="auto">
          <a:xfrm flipH="1">
            <a:off x="7805738" y="1536700"/>
            <a:ext cx="144462" cy="839788"/>
          </a:xfrm>
          <a:prstGeom prst="line">
            <a:avLst/>
          </a:prstGeom>
          <a:noFill/>
          <a:ln w="28575">
            <a:solidFill>
              <a:srgbClr val="990000"/>
            </a:solidFill>
            <a:round/>
            <a:headEnd/>
            <a:tailEnd type="triangle" w="lg" len="lg"/>
          </a:ln>
          <a:effectLst/>
        </p:spPr>
        <p:txBody>
          <a:bodyPr/>
          <a:lstStyle/>
          <a:p>
            <a:endParaRPr lang="en-CA"/>
          </a:p>
        </p:txBody>
      </p:sp>
      <p:sp>
        <p:nvSpPr>
          <p:cNvPr id="580616" name="Line 8"/>
          <p:cNvSpPr>
            <a:spLocks noChangeShapeType="1"/>
          </p:cNvSpPr>
          <p:nvPr/>
        </p:nvSpPr>
        <p:spPr bwMode="auto">
          <a:xfrm flipV="1">
            <a:off x="1414463" y="3016250"/>
            <a:ext cx="1487487" cy="827088"/>
          </a:xfrm>
          <a:prstGeom prst="line">
            <a:avLst/>
          </a:prstGeom>
          <a:noFill/>
          <a:ln w="19050">
            <a:solidFill>
              <a:srgbClr val="990000"/>
            </a:solidFill>
            <a:round/>
            <a:headEnd/>
            <a:tailEnd type="triangle" w="lg" len="lg"/>
          </a:ln>
          <a:effectLst/>
        </p:spPr>
        <p:txBody>
          <a:bodyPr/>
          <a:lstStyle/>
          <a:p>
            <a:endParaRPr lang="en-CA"/>
          </a:p>
        </p:txBody>
      </p:sp>
      <p:sp>
        <p:nvSpPr>
          <p:cNvPr id="580617" name="Text Box 9"/>
          <p:cNvSpPr txBox="1">
            <a:spLocks noChangeArrowheads="1"/>
          </p:cNvSpPr>
          <p:nvPr/>
        </p:nvSpPr>
        <p:spPr bwMode="auto">
          <a:xfrm>
            <a:off x="447675" y="4433888"/>
            <a:ext cx="1582738" cy="366712"/>
          </a:xfrm>
          <a:prstGeom prst="rect">
            <a:avLst/>
          </a:prstGeom>
          <a:noFill/>
          <a:ln w="9525">
            <a:noFill/>
            <a:miter lim="800000"/>
            <a:headEnd/>
            <a:tailEnd/>
          </a:ln>
          <a:effectLst/>
        </p:spPr>
        <p:txBody>
          <a:bodyPr wrap="none" rIns="45720">
            <a:spAutoFit/>
          </a:bodyPr>
          <a:lstStyle/>
          <a:p>
            <a:pPr eaLnBrk="1" hangingPunct="1"/>
            <a:r>
              <a:rPr lang="en-US">
                <a:latin typeface="Segoe Semibold" pitchFamily="34" charset="0"/>
                <a:cs typeface="Arial" charset="0"/>
              </a:rPr>
              <a:t>file properties</a:t>
            </a:r>
          </a:p>
        </p:txBody>
      </p:sp>
      <p:sp>
        <p:nvSpPr>
          <p:cNvPr id="580618" name="Line 10"/>
          <p:cNvSpPr>
            <a:spLocks noChangeShapeType="1"/>
          </p:cNvSpPr>
          <p:nvPr/>
        </p:nvSpPr>
        <p:spPr bwMode="auto">
          <a:xfrm>
            <a:off x="2030413" y="4621213"/>
            <a:ext cx="4011612" cy="598487"/>
          </a:xfrm>
          <a:prstGeom prst="line">
            <a:avLst/>
          </a:prstGeom>
          <a:noFill/>
          <a:ln w="19050">
            <a:solidFill>
              <a:srgbClr val="990000"/>
            </a:solidFill>
            <a:round/>
            <a:headEnd/>
            <a:tailEnd type="triangle" w="lg" len="lg"/>
          </a:ln>
          <a:effectLst/>
        </p:spPr>
        <p:txBody>
          <a:bodyPr/>
          <a:lstStyle/>
          <a:p>
            <a:endParaRPr lang="en-CA"/>
          </a:p>
        </p:txBody>
      </p:sp>
      <p:sp>
        <p:nvSpPr>
          <p:cNvPr id="580619" name="Text Box 11"/>
          <p:cNvSpPr txBox="1">
            <a:spLocks noChangeArrowheads="1"/>
          </p:cNvSpPr>
          <p:nvPr/>
        </p:nvSpPr>
        <p:spPr bwMode="auto">
          <a:xfrm>
            <a:off x="566738" y="1982788"/>
            <a:ext cx="1295400" cy="641350"/>
          </a:xfrm>
          <a:prstGeom prst="rect">
            <a:avLst/>
          </a:prstGeom>
          <a:noFill/>
          <a:ln w="9525">
            <a:noFill/>
            <a:miter lim="800000"/>
            <a:headEnd/>
            <a:tailEnd/>
          </a:ln>
          <a:effectLst/>
        </p:spPr>
        <p:txBody>
          <a:bodyPr rIns="45720">
            <a:spAutoFit/>
          </a:bodyPr>
          <a:lstStyle/>
          <a:p>
            <a:pPr eaLnBrk="1" hangingPunct="1"/>
            <a:r>
              <a:rPr lang="en-US">
                <a:latin typeface="Segoe Semibold" pitchFamily="34" charset="0"/>
                <a:cs typeface="Arial" charset="0"/>
              </a:rPr>
              <a:t>navigation buttons</a:t>
            </a:r>
          </a:p>
        </p:txBody>
      </p:sp>
      <p:sp>
        <p:nvSpPr>
          <p:cNvPr id="580620" name="Line 12"/>
          <p:cNvSpPr>
            <a:spLocks noChangeShapeType="1"/>
          </p:cNvSpPr>
          <p:nvPr/>
        </p:nvSpPr>
        <p:spPr bwMode="auto">
          <a:xfrm flipV="1">
            <a:off x="1749425" y="2786063"/>
            <a:ext cx="792163" cy="0"/>
          </a:xfrm>
          <a:prstGeom prst="line">
            <a:avLst/>
          </a:prstGeom>
          <a:noFill/>
          <a:ln w="19050">
            <a:solidFill>
              <a:srgbClr val="990000"/>
            </a:solidFill>
            <a:round/>
            <a:headEnd/>
            <a:tailEnd type="triangle" w="lg" len="lg"/>
          </a:ln>
          <a:effectLst/>
        </p:spPr>
        <p:txBody>
          <a:bodyPr/>
          <a:lstStyle/>
          <a:p>
            <a:endParaRPr lang="en-CA"/>
          </a:p>
        </p:txBody>
      </p:sp>
      <p:sp>
        <p:nvSpPr>
          <p:cNvPr id="580621" name="Text Box 13"/>
          <p:cNvSpPr txBox="1">
            <a:spLocks noChangeArrowheads="1"/>
          </p:cNvSpPr>
          <p:nvPr/>
        </p:nvSpPr>
        <p:spPr bwMode="auto">
          <a:xfrm>
            <a:off x="452438" y="2611438"/>
            <a:ext cx="1603375" cy="641350"/>
          </a:xfrm>
          <a:prstGeom prst="rect">
            <a:avLst/>
          </a:prstGeom>
          <a:noFill/>
          <a:ln w="9525">
            <a:noFill/>
            <a:miter lim="800000"/>
            <a:headEnd/>
            <a:tailEnd/>
          </a:ln>
          <a:effectLst/>
        </p:spPr>
        <p:txBody>
          <a:bodyPr rIns="45720">
            <a:spAutoFit/>
          </a:bodyPr>
          <a:lstStyle/>
          <a:p>
            <a:pPr eaLnBrk="1" hangingPunct="1"/>
            <a:r>
              <a:rPr lang="en-US">
                <a:latin typeface="Segoe Semibold" pitchFamily="34" charset="0"/>
                <a:cs typeface="Arial" charset="0"/>
              </a:rPr>
              <a:t>context-based tasks</a:t>
            </a:r>
          </a:p>
        </p:txBody>
      </p:sp>
      <p:sp>
        <p:nvSpPr>
          <p:cNvPr id="580622" name="Line 14"/>
          <p:cNvSpPr>
            <a:spLocks noChangeShapeType="1"/>
          </p:cNvSpPr>
          <p:nvPr/>
        </p:nvSpPr>
        <p:spPr bwMode="auto">
          <a:xfrm>
            <a:off x="1690688" y="2232025"/>
            <a:ext cx="1165225" cy="69850"/>
          </a:xfrm>
          <a:prstGeom prst="line">
            <a:avLst/>
          </a:prstGeom>
          <a:noFill/>
          <a:ln w="19050">
            <a:solidFill>
              <a:srgbClr val="990000"/>
            </a:solidFill>
            <a:round/>
            <a:headEnd/>
            <a:tailEnd type="triangle" w="lg" len="lg"/>
          </a:ln>
          <a:effectLst/>
        </p:spPr>
        <p:txBody>
          <a:bodyPr/>
          <a:lstStyle/>
          <a:p>
            <a:endParaRPr lang="en-CA"/>
          </a:p>
        </p:txBody>
      </p:sp>
      <p:sp>
        <p:nvSpPr>
          <p:cNvPr id="580623" name="AutoShape 15"/>
          <p:cNvSpPr>
            <a:spLocks/>
          </p:cNvSpPr>
          <p:nvPr/>
        </p:nvSpPr>
        <p:spPr bwMode="auto">
          <a:xfrm>
            <a:off x="2624138" y="2601913"/>
            <a:ext cx="88900" cy="346075"/>
          </a:xfrm>
          <a:prstGeom prst="leftBracket">
            <a:avLst>
              <a:gd name="adj" fmla="val 32440"/>
            </a:avLst>
          </a:prstGeom>
          <a:noFill/>
          <a:ln w="19050">
            <a:solidFill>
              <a:srgbClr val="990000"/>
            </a:solidFill>
            <a:round/>
            <a:headEnd/>
            <a:tailEnd/>
          </a:ln>
          <a:effectLst/>
        </p:spPr>
        <p:txBody>
          <a:bodyPr wrap="none" anchor="ctr"/>
          <a:lstStyle/>
          <a:p>
            <a:endParaRPr lang="en-CA"/>
          </a:p>
        </p:txBody>
      </p:sp>
      <p:sp>
        <p:nvSpPr>
          <p:cNvPr id="580624" name="Line 16"/>
          <p:cNvSpPr>
            <a:spLocks noChangeShapeType="1"/>
          </p:cNvSpPr>
          <p:nvPr/>
        </p:nvSpPr>
        <p:spPr bwMode="auto">
          <a:xfrm flipH="1">
            <a:off x="4462463" y="1782763"/>
            <a:ext cx="1587" cy="1117600"/>
          </a:xfrm>
          <a:prstGeom prst="line">
            <a:avLst/>
          </a:prstGeom>
          <a:noFill/>
          <a:ln w="19050">
            <a:solidFill>
              <a:srgbClr val="990000"/>
            </a:solidFill>
            <a:round/>
            <a:headEnd/>
            <a:tailEnd type="triangle" w="lg" len="lg"/>
          </a:ln>
          <a:effectLst/>
        </p:spPr>
        <p:txBody>
          <a:bodyPr/>
          <a:lstStyle/>
          <a:p>
            <a:endParaRPr lang="en-CA"/>
          </a:p>
        </p:txBody>
      </p:sp>
      <p:sp>
        <p:nvSpPr>
          <p:cNvPr id="580625" name="Text Box 17"/>
          <p:cNvSpPr txBox="1">
            <a:spLocks noChangeArrowheads="1"/>
          </p:cNvSpPr>
          <p:nvPr/>
        </p:nvSpPr>
        <p:spPr bwMode="auto">
          <a:xfrm>
            <a:off x="1274763" y="911225"/>
            <a:ext cx="2738437" cy="366713"/>
          </a:xfrm>
          <a:prstGeom prst="rect">
            <a:avLst/>
          </a:prstGeom>
          <a:noFill/>
          <a:ln w="9525">
            <a:noFill/>
            <a:miter lim="800000"/>
            <a:headEnd/>
            <a:tailEnd/>
          </a:ln>
          <a:effectLst/>
        </p:spPr>
        <p:txBody>
          <a:bodyPr rIns="45720">
            <a:spAutoFit/>
          </a:bodyPr>
          <a:lstStyle/>
          <a:p>
            <a:pPr eaLnBrk="1" hangingPunct="1"/>
            <a:r>
              <a:rPr lang="en-US">
                <a:latin typeface="Segoe Semibold" pitchFamily="34" charset="0"/>
                <a:cs typeface="Arial" charset="0"/>
              </a:rPr>
              <a:t>“friendly” address bar</a:t>
            </a:r>
          </a:p>
        </p:txBody>
      </p:sp>
      <p:sp>
        <p:nvSpPr>
          <p:cNvPr id="580626" name="Line 18"/>
          <p:cNvSpPr>
            <a:spLocks noChangeShapeType="1"/>
          </p:cNvSpPr>
          <p:nvPr/>
        </p:nvSpPr>
        <p:spPr bwMode="auto">
          <a:xfrm>
            <a:off x="2373313" y="1285875"/>
            <a:ext cx="1331912" cy="992188"/>
          </a:xfrm>
          <a:prstGeom prst="line">
            <a:avLst/>
          </a:prstGeom>
          <a:noFill/>
          <a:ln w="19050">
            <a:solidFill>
              <a:srgbClr val="990000"/>
            </a:solidFill>
            <a:round/>
            <a:headEnd/>
            <a:tailEnd type="triangle" w="lg" len="lg"/>
          </a:ln>
          <a:effectLst/>
        </p:spPr>
        <p:txBody>
          <a:bodyPr/>
          <a:lstStyle/>
          <a:p>
            <a:endParaRPr lang="en-CA"/>
          </a:p>
        </p:txBody>
      </p:sp>
      <p:sp>
        <p:nvSpPr>
          <p:cNvPr id="580627" name="Text Box 19"/>
          <p:cNvSpPr txBox="1">
            <a:spLocks noChangeArrowheads="1"/>
          </p:cNvSpPr>
          <p:nvPr/>
        </p:nvSpPr>
        <p:spPr bwMode="auto">
          <a:xfrm>
            <a:off x="3081338" y="1196975"/>
            <a:ext cx="3201987" cy="641350"/>
          </a:xfrm>
          <a:prstGeom prst="rect">
            <a:avLst/>
          </a:prstGeom>
          <a:noFill/>
          <a:ln w="9525">
            <a:noFill/>
            <a:miter lim="800000"/>
            <a:headEnd/>
            <a:tailEnd/>
          </a:ln>
          <a:effectLst/>
        </p:spPr>
        <p:txBody>
          <a:bodyPr rIns="45720">
            <a:spAutoFit/>
          </a:bodyPr>
          <a:lstStyle/>
          <a:p>
            <a:pPr eaLnBrk="1" hangingPunct="1"/>
            <a:r>
              <a:rPr lang="en-US">
                <a:latin typeface="Segoe Semibold" pitchFamily="34" charset="0"/>
                <a:cs typeface="Arial" charset="0"/>
              </a:rPr>
              <a:t>enhanced column headers: sort, group and filter</a:t>
            </a:r>
          </a:p>
        </p:txBody>
      </p:sp>
      <p:sp>
        <p:nvSpPr>
          <p:cNvPr id="580628" name="Text Box 20"/>
          <p:cNvSpPr txBox="1">
            <a:spLocks noChangeArrowheads="1"/>
          </p:cNvSpPr>
          <p:nvPr/>
        </p:nvSpPr>
        <p:spPr bwMode="auto">
          <a:xfrm>
            <a:off x="6053138" y="1422400"/>
            <a:ext cx="1147762" cy="366713"/>
          </a:xfrm>
          <a:prstGeom prst="rect">
            <a:avLst/>
          </a:prstGeom>
          <a:noFill/>
          <a:ln w="9525">
            <a:noFill/>
            <a:miter lim="800000"/>
            <a:headEnd/>
            <a:tailEnd/>
          </a:ln>
          <a:effectLst/>
        </p:spPr>
        <p:txBody>
          <a:bodyPr wrap="none" rIns="45720">
            <a:spAutoFit/>
          </a:bodyPr>
          <a:lstStyle/>
          <a:p>
            <a:pPr eaLnBrk="1" hangingPunct="1"/>
            <a:r>
              <a:rPr lang="en-US">
                <a:latin typeface="Segoe Semibold" pitchFamily="34" charset="0"/>
                <a:cs typeface="Arial" charset="0"/>
              </a:rPr>
              <a:t>Live Icons</a:t>
            </a:r>
          </a:p>
        </p:txBody>
      </p:sp>
      <p:sp>
        <p:nvSpPr>
          <p:cNvPr id="580629" name="Line 21"/>
          <p:cNvSpPr>
            <a:spLocks noChangeShapeType="1"/>
          </p:cNvSpPr>
          <p:nvPr/>
        </p:nvSpPr>
        <p:spPr bwMode="auto">
          <a:xfrm>
            <a:off x="6648450" y="1770063"/>
            <a:ext cx="252413" cy="1481137"/>
          </a:xfrm>
          <a:prstGeom prst="line">
            <a:avLst/>
          </a:prstGeom>
          <a:noFill/>
          <a:ln w="19050">
            <a:solidFill>
              <a:srgbClr val="990000"/>
            </a:solidFill>
            <a:round/>
            <a:headEnd/>
            <a:tailEnd type="triangle" w="lg" len="lg"/>
          </a:ln>
          <a:effectLst/>
        </p:spPr>
        <p:txBody>
          <a:bodyPr/>
          <a:lstStyle/>
          <a:p>
            <a:endParaRPr lang="en-CA"/>
          </a:p>
        </p:txBody>
      </p:sp>
      <p:sp>
        <p:nvSpPr>
          <p:cNvPr id="580630" name="Line 22"/>
          <p:cNvSpPr>
            <a:spLocks noChangeShapeType="1"/>
          </p:cNvSpPr>
          <p:nvPr/>
        </p:nvSpPr>
        <p:spPr bwMode="auto">
          <a:xfrm>
            <a:off x="2005013" y="5819775"/>
            <a:ext cx="609600" cy="0"/>
          </a:xfrm>
          <a:prstGeom prst="line">
            <a:avLst/>
          </a:prstGeom>
          <a:noFill/>
          <a:ln w="19050">
            <a:solidFill>
              <a:srgbClr val="990000"/>
            </a:solidFill>
            <a:round/>
            <a:headEnd/>
            <a:tailEnd type="triangle" w="lg" len="lg"/>
          </a:ln>
          <a:effectLst/>
        </p:spPr>
        <p:txBody>
          <a:bodyPr/>
          <a:lstStyle/>
          <a:p>
            <a:endParaRPr lang="en-CA"/>
          </a:p>
        </p:txBody>
      </p:sp>
      <p:sp>
        <p:nvSpPr>
          <p:cNvPr id="580632" name="Text Box 24"/>
          <p:cNvSpPr txBox="1">
            <a:spLocks noChangeArrowheads="1"/>
          </p:cNvSpPr>
          <p:nvPr/>
        </p:nvSpPr>
        <p:spPr bwMode="auto">
          <a:xfrm>
            <a:off x="384175" y="5638800"/>
            <a:ext cx="1512888" cy="366713"/>
          </a:xfrm>
          <a:prstGeom prst="rect">
            <a:avLst/>
          </a:prstGeom>
          <a:noFill/>
          <a:ln w="9525">
            <a:noFill/>
            <a:miter lim="800000"/>
            <a:headEnd/>
            <a:tailEnd/>
          </a:ln>
          <a:effectLst/>
        </p:spPr>
        <p:txBody>
          <a:bodyPr wrap="none" rIns="45720">
            <a:spAutoFit/>
          </a:bodyPr>
          <a:lstStyle/>
          <a:p>
            <a:pPr eaLnBrk="1" hangingPunct="1"/>
            <a:r>
              <a:rPr lang="en-US">
                <a:latin typeface="Segoe Semibold" pitchFamily="34" charset="0"/>
                <a:cs typeface="Arial" charset="0"/>
              </a:rPr>
              <a:t>Preview Pane</a:t>
            </a:r>
          </a:p>
        </p:txBody>
      </p:sp>
      <p:sp>
        <p:nvSpPr>
          <p:cNvPr id="580634" name="Text Box 26"/>
          <p:cNvSpPr txBox="1">
            <a:spLocks noChangeArrowheads="1"/>
          </p:cNvSpPr>
          <p:nvPr/>
        </p:nvSpPr>
        <p:spPr bwMode="auto">
          <a:xfrm>
            <a:off x="4727575" y="6513513"/>
            <a:ext cx="1797050" cy="366712"/>
          </a:xfrm>
          <a:prstGeom prst="rect">
            <a:avLst/>
          </a:prstGeom>
          <a:noFill/>
          <a:ln w="9525">
            <a:noFill/>
            <a:miter lim="800000"/>
            <a:headEnd/>
            <a:tailEnd/>
          </a:ln>
          <a:effectLst/>
        </p:spPr>
        <p:txBody>
          <a:bodyPr wrap="none" rIns="45720">
            <a:spAutoFit/>
          </a:bodyPr>
          <a:lstStyle/>
          <a:p>
            <a:pPr eaLnBrk="1" hangingPunct="1"/>
            <a:r>
              <a:rPr lang="en-US">
                <a:latin typeface="Segoe Semibold" pitchFamily="34" charset="0"/>
                <a:cs typeface="Arial" charset="0"/>
              </a:rPr>
              <a:t>custom controls</a:t>
            </a:r>
          </a:p>
        </p:txBody>
      </p:sp>
      <p:sp>
        <p:nvSpPr>
          <p:cNvPr id="580635" name="Line 27"/>
          <p:cNvSpPr>
            <a:spLocks noChangeShapeType="1"/>
          </p:cNvSpPr>
          <p:nvPr/>
        </p:nvSpPr>
        <p:spPr bwMode="auto">
          <a:xfrm flipV="1">
            <a:off x="5338763" y="6254750"/>
            <a:ext cx="15875" cy="387350"/>
          </a:xfrm>
          <a:prstGeom prst="line">
            <a:avLst/>
          </a:prstGeom>
          <a:noFill/>
          <a:ln w="19050">
            <a:solidFill>
              <a:srgbClr val="990000"/>
            </a:solidFill>
            <a:round/>
            <a:headEnd/>
            <a:tailEnd type="triangle" w="lg" len="lg"/>
          </a:ln>
          <a:effectLst/>
        </p:spPr>
        <p:txBody>
          <a:bodyPr/>
          <a:lstStyle/>
          <a:p>
            <a:endParaRPr lang="en-CA"/>
          </a:p>
        </p:txBody>
      </p:sp>
    </p:spTree>
  </p:cSld>
  <p:clrMapOvr>
    <a:masterClrMapping/>
  </p:clrMapOvr>
  <p:transition>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5" name="Rectangle 5"/>
          <p:cNvSpPr>
            <a:spLocks noGrp="1" noChangeArrowheads="1"/>
          </p:cNvSpPr>
          <p:nvPr>
            <p:ph idx="1"/>
          </p:nvPr>
        </p:nvSpPr>
        <p:spPr>
          <a:xfrm>
            <a:off x="381000" y="762000"/>
            <a:ext cx="8437562" cy="6096000"/>
          </a:xfrm>
        </p:spPr>
        <p:txBody>
          <a:bodyPr/>
          <a:lstStyle/>
          <a:p>
            <a:r>
              <a:rPr lang="en-US" sz="2800" dirty="0"/>
              <a:t>New COM API</a:t>
            </a:r>
          </a:p>
          <a:p>
            <a:pPr lvl="1"/>
            <a:r>
              <a:rPr lang="en-US" sz="2400" dirty="0" err="1"/>
              <a:t>IFileDialog</a:t>
            </a:r>
            <a:r>
              <a:rPr lang="en-US" sz="2400" dirty="0"/>
              <a:t>, </a:t>
            </a:r>
            <a:r>
              <a:rPr lang="en-US" sz="2400" dirty="0" err="1"/>
              <a:t>IFileOpenDialog</a:t>
            </a:r>
            <a:r>
              <a:rPr lang="en-US" sz="2400" dirty="0"/>
              <a:t>, </a:t>
            </a:r>
            <a:r>
              <a:rPr lang="en-US" sz="2400" dirty="0" err="1"/>
              <a:t>IFileSaveDialog</a:t>
            </a:r>
            <a:endParaRPr lang="en-US" sz="2400" dirty="0"/>
          </a:p>
          <a:p>
            <a:pPr lvl="1"/>
            <a:r>
              <a:rPr lang="en-US" sz="2400" dirty="0" err="1"/>
              <a:t>IFileDialogEvents</a:t>
            </a:r>
            <a:r>
              <a:rPr lang="en-US" sz="2400" dirty="0"/>
              <a:t>, </a:t>
            </a:r>
            <a:r>
              <a:rPr lang="en-US" sz="2400" dirty="0" err="1"/>
              <a:t>IFileDialogControlEvents</a:t>
            </a:r>
            <a:endParaRPr lang="en-US" sz="2400" dirty="0"/>
          </a:p>
          <a:p>
            <a:pPr lvl="1"/>
            <a:r>
              <a:rPr lang="en-US" sz="2400" dirty="0" err="1"/>
              <a:t>IFileDialogCustomize</a:t>
            </a:r>
            <a:r>
              <a:rPr lang="en-US" sz="2400" dirty="0"/>
              <a:t> </a:t>
            </a:r>
            <a:endParaRPr lang="en-US" sz="2400" dirty="0" smtClean="0"/>
          </a:p>
          <a:p>
            <a:r>
              <a:rPr lang="en-US" sz="2800" dirty="0" smtClean="0"/>
              <a:t>Current COM </a:t>
            </a:r>
            <a:r>
              <a:rPr lang="en-US" sz="2800" dirty="0" err="1" smtClean="0"/>
              <a:t>Interop</a:t>
            </a:r>
            <a:r>
              <a:rPr lang="en-US" sz="2800" dirty="0" smtClean="0"/>
              <a:t> challenges:</a:t>
            </a:r>
          </a:p>
          <a:p>
            <a:pPr lvl="1"/>
            <a:r>
              <a:rPr lang="en-US" sz="2400" dirty="0" smtClean="0"/>
              <a:t>Additional work needed before you can call “Add Reference…”</a:t>
            </a:r>
          </a:p>
          <a:p>
            <a:pPr lvl="1"/>
            <a:r>
              <a:rPr lang="en-US" sz="2400" dirty="0" smtClean="0"/>
              <a:t>No </a:t>
            </a:r>
            <a:r>
              <a:rPr lang="en-US" sz="2400" dirty="0" err="1" smtClean="0"/>
              <a:t>interop</a:t>
            </a:r>
            <a:r>
              <a:rPr lang="en-US" sz="2400" dirty="0" smtClean="0"/>
              <a:t> assembly available </a:t>
            </a:r>
          </a:p>
          <a:p>
            <a:pPr lvl="1"/>
            <a:r>
              <a:rPr lang="en-US" sz="2400" dirty="0" smtClean="0"/>
              <a:t>The new COM APIs are standard v-table based interfaces (i.e. they do not support </a:t>
            </a:r>
            <a:r>
              <a:rPr lang="en-US" sz="2400" dirty="0" err="1" smtClean="0"/>
              <a:t>IDispatch</a:t>
            </a:r>
            <a:r>
              <a:rPr lang="en-US" sz="2400" dirty="0" smtClean="0"/>
              <a:t>)</a:t>
            </a:r>
          </a:p>
          <a:p>
            <a:pPr lvl="1"/>
            <a:r>
              <a:rPr lang="en-US" sz="2400" dirty="0" smtClean="0"/>
              <a:t>Defined in IDL</a:t>
            </a:r>
          </a:p>
          <a:p>
            <a:pPr lvl="1"/>
            <a:r>
              <a:rPr lang="en-US" sz="2400" dirty="0" smtClean="0"/>
              <a:t>No type library available</a:t>
            </a:r>
          </a:p>
          <a:p>
            <a:r>
              <a:rPr lang="en-US" dirty="0" smtClean="0"/>
              <a:t>Also applies to other new COM APIs</a:t>
            </a:r>
          </a:p>
          <a:p>
            <a:pPr lvl="1"/>
            <a:r>
              <a:rPr lang="en-US" sz="2000" dirty="0" err="1" smtClean="0"/>
              <a:t>KnownFolders</a:t>
            </a:r>
            <a:r>
              <a:rPr lang="en-US" sz="2000" dirty="0" smtClean="0"/>
              <a:t> API, Property Provider API, etc</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1971508D-AEB9-4EE7-A508-15D9B23CCFED}" type="slidenum">
              <a:rPr lang="en-US"/>
              <a:pPr/>
              <a:t>34</a:t>
            </a:fld>
            <a:endParaRPr lang="en-US"/>
          </a:p>
        </p:txBody>
      </p:sp>
      <p:sp>
        <p:nvSpPr>
          <p:cNvPr id="588804" name="Rectangle 4"/>
          <p:cNvSpPr>
            <a:spLocks noGrp="1" noChangeArrowheads="1"/>
          </p:cNvSpPr>
          <p:nvPr>
            <p:ph type="title"/>
          </p:nvPr>
        </p:nvSpPr>
        <p:spPr>
          <a:xfrm>
            <a:off x="152400" y="152400"/>
            <a:ext cx="8763000" cy="457199"/>
          </a:xfrm>
        </p:spPr>
        <p:txBody>
          <a:bodyPr>
            <a:normAutofit fontScale="90000"/>
          </a:bodyPr>
          <a:lstStyle/>
          <a:p>
            <a:r>
              <a:rPr lang="en-US" sz="3600" dirty="0" smtClean="0"/>
              <a:t>Common File Dialog APIs</a:t>
            </a:r>
            <a:endParaRPr lang="en-US" sz="2800" dirty="0"/>
          </a:p>
        </p:txBody>
      </p:sp>
    </p:spTree>
  </p:cSld>
  <p:clrMapOvr>
    <a:masterClrMapping/>
  </p:clrMapOvr>
  <p:transition>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5" name="Rectangle 5"/>
          <p:cNvSpPr>
            <a:spLocks noGrp="1" noChangeArrowheads="1"/>
          </p:cNvSpPr>
          <p:nvPr>
            <p:ph idx="1"/>
          </p:nvPr>
        </p:nvSpPr>
        <p:spPr>
          <a:xfrm>
            <a:off x="381000" y="990600"/>
            <a:ext cx="8437562" cy="5257800"/>
          </a:xfrm>
        </p:spPr>
        <p:txBody>
          <a:bodyPr/>
          <a:lstStyle/>
          <a:p>
            <a:r>
              <a:rPr lang="en-US" sz="3200" dirty="0" smtClean="0"/>
              <a:t>Existing </a:t>
            </a:r>
            <a:r>
              <a:rPr lang="en-US" sz="3200" dirty="0"/>
              <a:t>Win32 API </a:t>
            </a:r>
          </a:p>
          <a:p>
            <a:pPr lvl="1"/>
            <a:r>
              <a:rPr lang="en-US" sz="2800" dirty="0" err="1"/>
              <a:t>GetOpenFileName</a:t>
            </a:r>
            <a:r>
              <a:rPr lang="en-US" sz="2800" dirty="0"/>
              <a:t> / Get </a:t>
            </a:r>
            <a:r>
              <a:rPr lang="en-US" sz="2800" dirty="0" err="1"/>
              <a:t>SaveFileName</a:t>
            </a:r>
            <a:r>
              <a:rPr lang="en-US" sz="2800" dirty="0"/>
              <a:t> functions</a:t>
            </a:r>
          </a:p>
          <a:p>
            <a:pPr lvl="1"/>
            <a:r>
              <a:rPr lang="en-US" sz="2800" dirty="0"/>
              <a:t>Still supported on Windows Vista</a:t>
            </a:r>
          </a:p>
          <a:p>
            <a:pPr lvl="1"/>
            <a:r>
              <a:rPr lang="en-US" sz="2800" dirty="0"/>
              <a:t>Displays new Windows Vista dialogs (unless certain customization options are specified</a:t>
            </a:r>
            <a:r>
              <a:rPr lang="en-US" sz="2800" dirty="0" smtClean="0"/>
              <a:t>)</a:t>
            </a:r>
          </a:p>
          <a:p>
            <a:r>
              <a:rPr lang="en-US" sz="3200" dirty="0" err="1" smtClean="0"/>
              <a:t>WinForms</a:t>
            </a:r>
            <a:r>
              <a:rPr lang="en-US" sz="3200" dirty="0" smtClean="0"/>
              <a:t> and WPF wrap the Win32 APIs</a:t>
            </a:r>
          </a:p>
          <a:p>
            <a:pPr lvl="1"/>
            <a:r>
              <a:rPr lang="en-US" sz="3000" dirty="0" smtClean="0"/>
              <a:t>both provide customization options</a:t>
            </a:r>
          </a:p>
          <a:p>
            <a:pPr lvl="1"/>
            <a:r>
              <a:rPr lang="en-US" sz="3000" dirty="0" smtClean="0"/>
              <a:t>To get the new dialogs, you must change </a:t>
            </a:r>
            <a:br>
              <a:rPr lang="en-US" sz="3000" dirty="0" smtClean="0"/>
            </a:br>
            <a:r>
              <a:rPr lang="en-US" sz="3000" dirty="0" smtClean="0"/>
              <a:t>your code</a:t>
            </a:r>
          </a:p>
          <a:p>
            <a:endParaRPr lang="en-US" sz="3400" dirty="0"/>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1971508D-AEB9-4EE7-A508-15D9B23CCFED}" type="slidenum">
              <a:rPr lang="en-US"/>
              <a:pPr/>
              <a:t>35</a:t>
            </a:fld>
            <a:endParaRPr lang="en-US"/>
          </a:p>
        </p:txBody>
      </p:sp>
      <p:sp>
        <p:nvSpPr>
          <p:cNvPr id="588804" name="Rectangle 4"/>
          <p:cNvSpPr>
            <a:spLocks noGrp="1" noChangeArrowheads="1"/>
          </p:cNvSpPr>
          <p:nvPr>
            <p:ph type="title"/>
          </p:nvPr>
        </p:nvSpPr>
        <p:spPr>
          <a:xfrm>
            <a:off x="152400" y="152400"/>
            <a:ext cx="8763000" cy="457199"/>
          </a:xfrm>
        </p:spPr>
        <p:txBody>
          <a:bodyPr>
            <a:normAutofit fontScale="90000"/>
          </a:bodyPr>
          <a:lstStyle/>
          <a:p>
            <a:r>
              <a:rPr lang="en-US" sz="3600" dirty="0" smtClean="0"/>
              <a:t>Common File Dialog APIs</a:t>
            </a:r>
            <a:endParaRPr lang="en-US" sz="2800" dirty="0"/>
          </a:p>
        </p:txBody>
      </p:sp>
    </p:spTree>
  </p:cSld>
  <p:clrMapOvr>
    <a:masterClrMapping/>
  </p:clrMapOvr>
  <p:transition>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6" name="Rectangle 6"/>
          <p:cNvSpPr>
            <a:spLocks noGrp="1" noChangeArrowheads="1"/>
          </p:cNvSpPr>
          <p:nvPr>
            <p:ph idx="1"/>
          </p:nvPr>
        </p:nvSpPr>
        <p:spPr>
          <a:xfrm>
            <a:off x="355600" y="1219200"/>
            <a:ext cx="8512175" cy="4217988"/>
          </a:xfrm>
        </p:spPr>
        <p:txBody>
          <a:bodyPr>
            <a:noAutofit/>
          </a:bodyPr>
          <a:lstStyle/>
          <a:p>
            <a:pPr>
              <a:buFont typeface="Wingdings" pitchFamily="2" charset="2"/>
              <a:buNone/>
            </a:pPr>
            <a:r>
              <a:rPr lang="en-US" sz="3200" dirty="0"/>
              <a:t>Options for managed code developers:</a:t>
            </a:r>
          </a:p>
          <a:p>
            <a:r>
              <a:rPr lang="en-US" sz="3200" dirty="0"/>
              <a:t>Advanced techniques</a:t>
            </a:r>
          </a:p>
          <a:p>
            <a:pPr lvl="1"/>
            <a:r>
              <a:rPr lang="en-US" sz="2400" dirty="0"/>
              <a:t>Hand-craft the </a:t>
            </a:r>
            <a:r>
              <a:rPr lang="en-US" sz="2400" dirty="0" err="1"/>
              <a:t>interop</a:t>
            </a:r>
            <a:r>
              <a:rPr lang="en-US" sz="2400" dirty="0"/>
              <a:t> definitions</a:t>
            </a:r>
          </a:p>
          <a:p>
            <a:pPr lvl="1"/>
            <a:r>
              <a:rPr lang="en-US" sz="2400" dirty="0"/>
              <a:t>Build a managed wrapper using C++</a:t>
            </a:r>
          </a:p>
          <a:p>
            <a:r>
              <a:rPr lang="en-US" sz="3200" dirty="0"/>
              <a:t>More approachable options</a:t>
            </a:r>
          </a:p>
          <a:p>
            <a:pPr lvl="1"/>
            <a:r>
              <a:rPr lang="en-US" sz="2400" dirty="0" err="1"/>
              <a:t>PInvoke</a:t>
            </a:r>
            <a:r>
              <a:rPr lang="en-US" sz="2400" dirty="0"/>
              <a:t> to Win32 APIs</a:t>
            </a:r>
          </a:p>
          <a:p>
            <a:pPr lvl="1"/>
            <a:r>
              <a:rPr lang="en-US" sz="2400" dirty="0"/>
              <a:t>Use the Windows “Vista Bridge” SDK samples!</a:t>
            </a:r>
          </a:p>
          <a:p>
            <a:pPr lvl="1"/>
            <a:r>
              <a:rPr lang="en-US" sz="2400" dirty="0">
                <a:hlinkClick r:id="rId3"/>
              </a:rPr>
              <a:t>http://windowssdk.msdn.microsoft.com/en-us/library/ms756482(VS.80).aspx</a:t>
            </a:r>
            <a:r>
              <a:rPr lang="en-US" sz="2400" dirty="0"/>
              <a:t> </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7D22FAEA-8C21-41FD-A908-A571694D3FD4}" type="slidenum">
              <a:rPr lang="en-US"/>
              <a:pPr/>
              <a:t>36</a:t>
            </a:fld>
            <a:endParaRPr lang="en-US"/>
          </a:p>
        </p:txBody>
      </p:sp>
      <p:sp>
        <p:nvSpPr>
          <p:cNvPr id="593925" name="Rectangle 5"/>
          <p:cNvSpPr>
            <a:spLocks noGrp="1" noChangeArrowheads="1"/>
          </p:cNvSpPr>
          <p:nvPr>
            <p:ph type="title"/>
          </p:nvPr>
        </p:nvSpPr>
        <p:spPr>
          <a:xfrm>
            <a:off x="228600" y="152400"/>
            <a:ext cx="8763000" cy="609599"/>
          </a:xfrm>
        </p:spPr>
        <p:txBody>
          <a:bodyPr>
            <a:normAutofit fontScale="90000"/>
          </a:bodyPr>
          <a:lstStyle/>
          <a:p>
            <a:r>
              <a:rPr lang="en-US" sz="3600" dirty="0" smtClean="0"/>
              <a:t>Using the new common file dialogs</a:t>
            </a:r>
            <a:endParaRPr lang="en-US" sz="2800" dirty="0"/>
          </a:p>
        </p:txBody>
      </p:sp>
    </p:spTree>
  </p:cSld>
  <p:clrMapOvr>
    <a:masterClrMapping/>
  </p:clrMapOvr>
  <p:transition>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alpha val="25000"/>
          </a:schemeClr>
        </a:solid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66800" y="2438400"/>
            <a:ext cx="7924800" cy="1600200"/>
          </a:xfrm>
        </p:spPr>
        <p:txBody>
          <a:bodyPr>
            <a:noAutofit/>
          </a:bodyPr>
          <a:lstStyle/>
          <a:p>
            <a:r>
              <a:rPr lang="en-US" sz="4800" dirty="0" smtClean="0">
                <a:solidFill>
                  <a:schemeClr val="tx1"/>
                </a:solidFill>
              </a:rPr>
              <a:t>Using the New Common File Dialogs</a:t>
            </a:r>
            <a:r>
              <a:rPr lang="en-US" sz="4400" dirty="0" smtClean="0">
                <a:solidFill>
                  <a:schemeClr val="tx1"/>
                </a:solidFill>
              </a:rPr>
              <a:t> </a:t>
            </a:r>
            <a:endParaRPr lang="en-US" sz="4800" dirty="0">
              <a:solidFill>
                <a:schemeClr val="tx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13" name="Rectangle 13"/>
          <p:cNvSpPr>
            <a:spLocks noGrp="1" noChangeArrowheads="1"/>
          </p:cNvSpPr>
          <p:nvPr>
            <p:ph idx="1"/>
          </p:nvPr>
        </p:nvSpPr>
        <p:spPr>
          <a:xfrm>
            <a:off x="228600" y="762000"/>
            <a:ext cx="8604250" cy="1603375"/>
          </a:xfrm>
        </p:spPr>
        <p:txBody>
          <a:bodyPr>
            <a:normAutofit/>
          </a:bodyPr>
          <a:lstStyle/>
          <a:p>
            <a:r>
              <a:rPr lang="en-US" sz="2800" dirty="0"/>
              <a:t>New Win32 UI element in Windows Vista</a:t>
            </a:r>
          </a:p>
          <a:p>
            <a:pPr lvl="1"/>
            <a:r>
              <a:rPr lang="en-US" sz="2400" dirty="0"/>
              <a:t>New button style </a:t>
            </a:r>
            <a:r>
              <a:rPr lang="en-US" sz="2200" dirty="0"/>
              <a:t>(</a:t>
            </a:r>
            <a:r>
              <a:rPr lang="en-US" sz="2200" b="1" dirty="0">
                <a:latin typeface="Courier New" pitchFamily="49" charset="0"/>
                <a:cs typeface="Courier New" pitchFamily="49" charset="0"/>
              </a:rPr>
              <a:t>BS_COMMANDLINK</a:t>
            </a:r>
            <a:r>
              <a:rPr lang="en-US" sz="2200" dirty="0"/>
              <a:t>)</a:t>
            </a:r>
          </a:p>
          <a:p>
            <a:pPr lvl="1"/>
            <a:r>
              <a:rPr lang="en-US" sz="2400" dirty="0"/>
              <a:t>New button messages </a:t>
            </a:r>
            <a:r>
              <a:rPr lang="en-US" sz="2200" dirty="0"/>
              <a:t>(</a:t>
            </a:r>
            <a:r>
              <a:rPr lang="en-US" sz="2200" b="1" dirty="0">
                <a:latin typeface="Courier New" pitchFamily="49" charset="0"/>
                <a:cs typeface="Courier New" pitchFamily="49" charset="0"/>
              </a:rPr>
              <a:t>BCM_SETNOTE, BCM_GETNOTE</a:t>
            </a:r>
            <a:r>
              <a:rPr lang="en-US" sz="2200" dirty="0"/>
              <a:t>)</a:t>
            </a:r>
          </a:p>
        </p:txBody>
      </p:sp>
      <p:sp>
        <p:nvSpPr>
          <p:cNvPr id="8" name="Slide Number Placeholder 5"/>
          <p:cNvSpPr>
            <a:spLocks noGrp="1"/>
          </p:cNvSpPr>
          <p:nvPr>
            <p:ph type="sldNum" sz="quarter" idx="12"/>
          </p:nvPr>
        </p:nvSpPr>
        <p:spPr>
          <a:xfrm>
            <a:off x="7239000" y="6243638"/>
            <a:ext cx="1905000" cy="457200"/>
          </a:xfrm>
          <a:prstGeom prst="rect">
            <a:avLst/>
          </a:prstGeom>
        </p:spPr>
        <p:txBody>
          <a:bodyPr/>
          <a:lstStyle/>
          <a:p>
            <a:fld id="{F2F19548-085A-4673-8EBB-951ACC45219E}" type="slidenum">
              <a:rPr lang="en-US"/>
              <a:pPr/>
              <a:t>38</a:t>
            </a:fld>
            <a:endParaRPr lang="en-US"/>
          </a:p>
        </p:txBody>
      </p:sp>
      <p:sp>
        <p:nvSpPr>
          <p:cNvPr id="486402" name="Rectangle 2"/>
          <p:cNvSpPr>
            <a:spLocks noGrp="1" noChangeArrowheads="1"/>
          </p:cNvSpPr>
          <p:nvPr>
            <p:ph type="title"/>
          </p:nvPr>
        </p:nvSpPr>
        <p:spPr>
          <a:xfrm>
            <a:off x="0" y="152400"/>
            <a:ext cx="8763000" cy="685800"/>
          </a:xfrm>
        </p:spPr>
        <p:txBody>
          <a:bodyPr/>
          <a:lstStyle/>
          <a:p>
            <a:r>
              <a:rPr lang="en-US" sz="3600" dirty="0" smtClean="0"/>
              <a:t>Command links</a:t>
            </a:r>
            <a:endParaRPr lang="en-US" sz="2400" dirty="0"/>
          </a:p>
        </p:txBody>
      </p:sp>
      <p:pic>
        <p:nvPicPr>
          <p:cNvPr id="486406" name="Picture 6" descr="ConnectToWorkPlace"/>
          <p:cNvPicPr>
            <a:picLocks noChangeAspect="1" noChangeArrowheads="1"/>
          </p:cNvPicPr>
          <p:nvPr/>
        </p:nvPicPr>
        <p:blipFill>
          <a:blip r:embed="rId4"/>
          <a:srcRect/>
          <a:stretch>
            <a:fillRect/>
          </a:stretch>
        </p:blipFill>
        <p:spPr bwMode="auto">
          <a:xfrm>
            <a:off x="304800" y="2514600"/>
            <a:ext cx="4359275" cy="3449638"/>
          </a:xfrm>
          <a:prstGeom prst="rect">
            <a:avLst/>
          </a:prstGeom>
          <a:noFill/>
        </p:spPr>
      </p:pic>
      <p:pic>
        <p:nvPicPr>
          <p:cNvPr id="486404" name="Picture 4" descr="UAC Prompt (unsigned)"/>
          <p:cNvPicPr>
            <a:picLocks noChangeAspect="1" noChangeArrowheads="1"/>
          </p:cNvPicPr>
          <p:nvPr/>
        </p:nvPicPr>
        <p:blipFill>
          <a:blip r:embed="rId5"/>
          <a:srcRect/>
          <a:stretch>
            <a:fillRect/>
          </a:stretch>
        </p:blipFill>
        <p:spPr bwMode="auto">
          <a:xfrm>
            <a:off x="4800600" y="2514600"/>
            <a:ext cx="4041775" cy="3181350"/>
          </a:xfrm>
          <a:prstGeom prst="rect">
            <a:avLst/>
          </a:prstGeom>
          <a:noFill/>
        </p:spPr>
      </p:pic>
    </p:spTree>
  </p:cSld>
  <p:clrMapOvr>
    <a:masterClrMapping/>
  </p:clrMapOvr>
  <p:transition>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5427" name="Rectangle 3"/>
          <p:cNvSpPr>
            <a:spLocks noGrp="1" noChangeArrowheads="1"/>
          </p:cNvSpPr>
          <p:nvPr>
            <p:ph idx="1"/>
          </p:nvPr>
        </p:nvSpPr>
        <p:spPr>
          <a:xfrm>
            <a:off x="304800" y="1143000"/>
            <a:ext cx="8562975" cy="3176588"/>
          </a:xfrm>
        </p:spPr>
        <p:txBody>
          <a:bodyPr>
            <a:noAutofit/>
          </a:bodyPr>
          <a:lstStyle/>
          <a:p>
            <a:pPr>
              <a:buFont typeface="Wingdings" pitchFamily="2" charset="2"/>
              <a:buNone/>
            </a:pPr>
            <a:r>
              <a:rPr lang="en-US" sz="3200" dirty="0"/>
              <a:t>What managed code developers need to know:</a:t>
            </a:r>
          </a:p>
          <a:p>
            <a:r>
              <a:rPr lang="en-US" sz="3200" dirty="0"/>
              <a:t>How to add the BS_COMMANDLINK style</a:t>
            </a:r>
          </a:p>
          <a:p>
            <a:r>
              <a:rPr lang="en-US" sz="3200" dirty="0"/>
              <a:t>How to call the BCM_SETNOTE message</a:t>
            </a:r>
          </a:p>
          <a:p>
            <a:r>
              <a:rPr lang="en-US" sz="3200" dirty="0"/>
              <a:t>How to provide design-time support (optional)</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51A4CC0A-86B5-4A10-96F8-5F545016567E}" type="slidenum">
              <a:rPr lang="en-US"/>
              <a:pPr/>
              <a:t>39</a:t>
            </a:fld>
            <a:endParaRPr lang="en-US"/>
          </a:p>
        </p:txBody>
      </p:sp>
      <p:sp>
        <p:nvSpPr>
          <p:cNvPr id="615426" name="Rectangle 2"/>
          <p:cNvSpPr>
            <a:spLocks noGrp="1" noChangeArrowheads="1"/>
          </p:cNvSpPr>
          <p:nvPr>
            <p:ph type="title"/>
          </p:nvPr>
        </p:nvSpPr>
        <p:spPr>
          <a:xfrm>
            <a:off x="381000" y="228601"/>
            <a:ext cx="8763000" cy="533400"/>
          </a:xfrm>
        </p:spPr>
        <p:txBody>
          <a:bodyPr>
            <a:normAutofit fontScale="90000"/>
          </a:bodyPr>
          <a:lstStyle/>
          <a:p>
            <a:r>
              <a:rPr lang="en-US" sz="3600" dirty="0" smtClean="0"/>
              <a:t>Using Command Links in Windows Forms</a:t>
            </a:r>
            <a:endParaRPr lang="en-US" sz="2800" dirty="0"/>
          </a:p>
        </p:txBody>
      </p:sp>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p:cNvSpPr>
            <a:spLocks noGrp="1" noChangeArrowheads="1"/>
          </p:cNvSpPr>
          <p:nvPr>
            <p:ph idx="1"/>
          </p:nvPr>
        </p:nvSpPr>
        <p:spPr bwMode="black">
          <a:xfrm>
            <a:off x="457200" y="1905000"/>
            <a:ext cx="8096250" cy="3859518"/>
          </a:xfrm>
          <a:noFill/>
          <a:ln/>
        </p:spPr>
        <p:txBody>
          <a:bodyPr wrap="square">
            <a:spAutoFit/>
          </a:bodyPr>
          <a:lstStyle/>
          <a:p>
            <a:r>
              <a:rPr lang="en-US" sz="3600" dirty="0" smtClean="0">
                <a:sym typeface="Wingdings" pitchFamily="2" charset="2"/>
              </a:rPr>
              <a:t>75 </a:t>
            </a:r>
            <a:r>
              <a:rPr lang="en-US" sz="3600" dirty="0">
                <a:sym typeface="Wingdings" pitchFamily="2" charset="2"/>
              </a:rPr>
              <a:t>people compatibility team</a:t>
            </a:r>
          </a:p>
          <a:p>
            <a:r>
              <a:rPr lang="en-US" sz="3600" dirty="0">
                <a:sym typeface="Wingdings" pitchFamily="2" charset="2"/>
              </a:rPr>
              <a:t>In box diagnostics</a:t>
            </a:r>
          </a:p>
          <a:p>
            <a:r>
              <a:rPr lang="en-US" sz="3600" dirty="0">
                <a:sym typeface="Wingdings" pitchFamily="2" charset="2"/>
              </a:rPr>
              <a:t>Application Compatibility Toolkit</a:t>
            </a:r>
          </a:p>
          <a:p>
            <a:r>
              <a:rPr lang="en-US" sz="3600" dirty="0">
                <a:sym typeface="Wingdings" pitchFamily="2" charset="2"/>
              </a:rPr>
              <a:t>Windows Vista Upgrade Advisor</a:t>
            </a:r>
          </a:p>
          <a:p>
            <a:r>
              <a:rPr lang="en-US" sz="3600" dirty="0">
                <a:sym typeface="Wingdings" pitchFamily="2" charset="2"/>
              </a:rPr>
              <a:t>ISV engagements, “Works with” Windows Vista </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9DF273D1-825C-49CF-887E-E4AABE586E6B}" type="slidenum">
              <a:rPr lang="en-US"/>
              <a:pPr/>
              <a:t>4</a:t>
            </a:fld>
            <a:endParaRPr lang="en-US"/>
          </a:p>
        </p:txBody>
      </p:sp>
      <p:sp>
        <p:nvSpPr>
          <p:cNvPr id="2" name="Rectangle 2"/>
          <p:cNvSpPr>
            <a:spLocks noGrp="1" noChangeArrowheads="1"/>
          </p:cNvSpPr>
          <p:nvPr>
            <p:ph type="title"/>
          </p:nvPr>
        </p:nvSpPr>
        <p:spPr>
          <a:xfrm>
            <a:off x="381000" y="228600"/>
            <a:ext cx="8382000" cy="1431925"/>
          </a:xfrm>
          <a:noFill/>
          <a:ln/>
        </p:spPr>
        <p:txBody>
          <a:bodyPr anchor="t">
            <a:spAutoFit/>
          </a:bodyPr>
          <a:lstStyle/>
          <a:p>
            <a:r>
              <a:rPr lang="en-US">
                <a:sym typeface="Wingdings" pitchFamily="2" charset="2"/>
              </a:rPr>
              <a:t>What is Microsoft Doing About Compatibility?</a:t>
            </a:r>
          </a:p>
        </p:txBody>
      </p:sp>
    </p:spTree>
  </p:cSld>
  <p:clrMapOvr>
    <a:masterClrMapping/>
  </p:clrMapOvr>
  <p:transition>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alpha val="25000"/>
          </a:schemeClr>
        </a:solidFill>
        <a:effectLst/>
      </p:bgPr>
    </p:bg>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66800" y="2438400"/>
            <a:ext cx="7924800" cy="1600200"/>
          </a:xfrm>
        </p:spPr>
        <p:txBody>
          <a:bodyPr>
            <a:noAutofit/>
          </a:bodyPr>
          <a:lstStyle/>
          <a:p>
            <a:r>
              <a:rPr lang="en-US" sz="4800" dirty="0" smtClean="0">
                <a:solidFill>
                  <a:schemeClr val="tx1"/>
                </a:solidFill>
              </a:rPr>
              <a:t>Command Links and Windows Forms</a:t>
            </a:r>
            <a:endParaRPr lang="en-US" sz="4800" dirty="0">
              <a:solidFill>
                <a:schemeClr val="tx1"/>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4115" name="Rectangle 3"/>
          <p:cNvSpPr>
            <a:spLocks noGrp="1" noChangeArrowheads="1"/>
          </p:cNvSpPr>
          <p:nvPr>
            <p:ph idx="1"/>
          </p:nvPr>
        </p:nvSpPr>
        <p:spPr>
          <a:xfrm>
            <a:off x="304801" y="914400"/>
            <a:ext cx="8466138" cy="4213225"/>
          </a:xfrm>
        </p:spPr>
        <p:txBody>
          <a:bodyPr>
            <a:noAutofit/>
          </a:bodyPr>
          <a:lstStyle/>
          <a:p>
            <a:pPr marL="533400" indent="-533400">
              <a:buFont typeface="Wingdings 2" pitchFamily="18" charset="2"/>
              <a:buAutoNum type="arabicPeriod"/>
            </a:pPr>
            <a:r>
              <a:rPr lang="en-US" sz="3200" dirty="0"/>
              <a:t>Set the necessary button styles</a:t>
            </a:r>
          </a:p>
          <a:p>
            <a:pPr marL="1041400" lvl="1" indent="-457200"/>
            <a:r>
              <a:rPr lang="en-US" sz="2800" dirty="0"/>
              <a:t>Add </a:t>
            </a:r>
            <a:r>
              <a:rPr lang="en-US" sz="2800" dirty="0">
                <a:latin typeface="Courier New" pitchFamily="49" charset="0"/>
              </a:rPr>
              <a:t>BS_COMMANDLINK</a:t>
            </a:r>
            <a:r>
              <a:rPr lang="en-US" sz="2800" dirty="0"/>
              <a:t> during button creation</a:t>
            </a:r>
          </a:p>
          <a:p>
            <a:pPr marL="1041400" lvl="1" indent="-457200"/>
            <a:r>
              <a:rPr lang="en-US" sz="2800" dirty="0"/>
              <a:t>Set </a:t>
            </a:r>
            <a:r>
              <a:rPr lang="en-US" sz="2800" dirty="0" err="1">
                <a:latin typeface="Courier New" pitchFamily="49" charset="0"/>
              </a:rPr>
              <a:t>FlatStyle</a:t>
            </a:r>
            <a:r>
              <a:rPr lang="en-US" sz="2800" dirty="0"/>
              <a:t> property to </a:t>
            </a:r>
            <a:r>
              <a:rPr lang="en-US" sz="2800" dirty="0" err="1">
                <a:latin typeface="Courier New" pitchFamily="49" charset="0"/>
              </a:rPr>
              <a:t>FlatStyle.System</a:t>
            </a:r>
            <a:endParaRPr lang="en-US" sz="2400" dirty="0"/>
          </a:p>
          <a:p>
            <a:pPr marL="533400" indent="-533400">
              <a:buFont typeface="Wingdings" pitchFamily="2" charset="2"/>
              <a:buAutoNum type="arabicPeriod"/>
            </a:pPr>
            <a:r>
              <a:rPr lang="en-US" sz="3200" dirty="0"/>
              <a:t>Set the note text</a:t>
            </a:r>
          </a:p>
          <a:p>
            <a:pPr marL="1041400" lvl="1" indent="-457200"/>
            <a:r>
              <a:rPr lang="en-US" sz="2800" dirty="0"/>
              <a:t>Send the  </a:t>
            </a:r>
            <a:r>
              <a:rPr lang="en-US" sz="2800" dirty="0">
                <a:latin typeface="Courier New" pitchFamily="49" charset="0"/>
              </a:rPr>
              <a:t>BCM_SETNOTE</a:t>
            </a:r>
            <a:r>
              <a:rPr lang="en-US" sz="2800" dirty="0"/>
              <a:t> message by calling </a:t>
            </a:r>
            <a:r>
              <a:rPr lang="en-US" sz="2800" dirty="0" err="1">
                <a:latin typeface="Courier New" pitchFamily="49" charset="0"/>
              </a:rPr>
              <a:t>SendMessage</a:t>
            </a:r>
            <a:endParaRPr lang="en-US" sz="2800" dirty="0"/>
          </a:p>
          <a:p>
            <a:pPr marL="533400" indent="-533400">
              <a:buFont typeface="Wingdings" pitchFamily="2" charset="2"/>
              <a:buAutoNum type="arabicPeriod"/>
            </a:pPr>
            <a:r>
              <a:rPr lang="en-US" sz="3200" dirty="0"/>
              <a:t>Provide design-time support (optional)</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EB73F045-8F31-4529-8E99-E9E048FA148B}" type="slidenum">
              <a:rPr lang="en-US"/>
              <a:pPr/>
              <a:t>41</a:t>
            </a:fld>
            <a:endParaRPr lang="en-US"/>
          </a:p>
        </p:txBody>
      </p:sp>
      <p:sp>
        <p:nvSpPr>
          <p:cNvPr id="474114" name="Rectangle 2"/>
          <p:cNvSpPr>
            <a:spLocks noGrp="1" noChangeArrowheads="1"/>
          </p:cNvSpPr>
          <p:nvPr>
            <p:ph type="title"/>
          </p:nvPr>
        </p:nvSpPr>
        <p:spPr>
          <a:xfrm>
            <a:off x="152400" y="228601"/>
            <a:ext cx="8912225" cy="533399"/>
          </a:xfrm>
        </p:spPr>
        <p:txBody>
          <a:bodyPr>
            <a:normAutofit fontScale="90000"/>
          </a:bodyPr>
          <a:lstStyle/>
          <a:p>
            <a:r>
              <a:rPr lang="en-US" sz="3600" dirty="0" smtClean="0"/>
              <a:t>Using command links in Windows Forms</a:t>
            </a:r>
            <a:endParaRPr lang="en-US" sz="2800"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5139" name="Rectangle 3"/>
          <p:cNvSpPr>
            <a:spLocks noGrp="1" noChangeArrowheads="1"/>
          </p:cNvSpPr>
          <p:nvPr>
            <p:ph idx="1"/>
          </p:nvPr>
        </p:nvSpPr>
        <p:spPr>
          <a:xfrm>
            <a:off x="228600" y="1295400"/>
            <a:ext cx="8686800" cy="989012"/>
          </a:xfrm>
        </p:spPr>
        <p:txBody>
          <a:bodyPr>
            <a:normAutofit lnSpcReduction="10000"/>
          </a:bodyPr>
          <a:lstStyle/>
          <a:p>
            <a:r>
              <a:rPr lang="en-US" sz="2800" dirty="0">
                <a:latin typeface="Courier New" pitchFamily="49" charset="0"/>
              </a:rPr>
              <a:t>BS_COMMANDLINK</a:t>
            </a:r>
            <a:r>
              <a:rPr lang="en-US" sz="2800" dirty="0"/>
              <a:t> : add during button creation</a:t>
            </a:r>
          </a:p>
          <a:p>
            <a:r>
              <a:rPr lang="en-US" sz="2800" dirty="0"/>
              <a:t>Set </a:t>
            </a:r>
            <a:r>
              <a:rPr lang="en-US" sz="2800" dirty="0" err="1">
                <a:latin typeface="Courier New" pitchFamily="49" charset="0"/>
              </a:rPr>
              <a:t>FlatStyle</a:t>
            </a:r>
            <a:r>
              <a:rPr lang="en-US" sz="2800" dirty="0"/>
              <a:t> property to </a:t>
            </a:r>
            <a:r>
              <a:rPr lang="en-US" sz="2800" dirty="0" err="1">
                <a:latin typeface="Courier New" pitchFamily="49" charset="0"/>
              </a:rPr>
              <a:t>FlatStyle.System</a:t>
            </a:r>
            <a:endParaRPr lang="en-US" sz="2800" dirty="0">
              <a:latin typeface="Courier New" pitchFamily="49" charset="0"/>
            </a:endParaRPr>
          </a:p>
        </p:txBody>
      </p:sp>
      <p:sp>
        <p:nvSpPr>
          <p:cNvPr id="8" name="Slide Number Placeholder 5"/>
          <p:cNvSpPr>
            <a:spLocks noGrp="1"/>
          </p:cNvSpPr>
          <p:nvPr>
            <p:ph type="sldNum" sz="quarter" idx="12"/>
          </p:nvPr>
        </p:nvSpPr>
        <p:spPr>
          <a:xfrm>
            <a:off x="7239000" y="6243638"/>
            <a:ext cx="1905000" cy="457200"/>
          </a:xfrm>
          <a:prstGeom prst="rect">
            <a:avLst/>
          </a:prstGeom>
        </p:spPr>
        <p:txBody>
          <a:bodyPr/>
          <a:lstStyle/>
          <a:p>
            <a:fld id="{C1C866EE-7CCF-42B8-872A-AC85B992DAE6}" type="slidenum">
              <a:rPr lang="en-US"/>
              <a:pPr/>
              <a:t>42</a:t>
            </a:fld>
            <a:endParaRPr lang="en-US"/>
          </a:p>
        </p:txBody>
      </p:sp>
      <p:sp>
        <p:nvSpPr>
          <p:cNvPr id="475138" name="Rectangle 2"/>
          <p:cNvSpPr>
            <a:spLocks noGrp="1" noChangeArrowheads="1"/>
          </p:cNvSpPr>
          <p:nvPr>
            <p:ph type="title"/>
          </p:nvPr>
        </p:nvSpPr>
        <p:spPr>
          <a:xfrm>
            <a:off x="250825" y="212725"/>
            <a:ext cx="8893175" cy="777875"/>
          </a:xfrm>
        </p:spPr>
        <p:txBody>
          <a:bodyPr/>
          <a:lstStyle/>
          <a:p>
            <a:r>
              <a:rPr lang="en-US" sz="3600" dirty="0" smtClean="0"/>
              <a:t>Setting the necessary styles</a:t>
            </a:r>
            <a:endParaRPr lang="en-US" sz="2800" dirty="0"/>
          </a:p>
        </p:txBody>
      </p:sp>
      <p:sp>
        <p:nvSpPr>
          <p:cNvPr id="475140" name="Rectangle 4"/>
          <p:cNvSpPr>
            <a:spLocks noChangeArrowheads="1"/>
          </p:cNvSpPr>
          <p:nvPr/>
        </p:nvSpPr>
        <p:spPr bwMode="auto">
          <a:xfrm>
            <a:off x="685800" y="2438400"/>
            <a:ext cx="7859713" cy="3436938"/>
          </a:xfrm>
          <a:prstGeom prst="rect">
            <a:avLst/>
          </a:prstGeom>
          <a:solidFill>
            <a:schemeClr val="tx1">
              <a:alpha val="35000"/>
            </a:schemeClr>
          </a:solidFill>
          <a:ln w="9525">
            <a:solidFill>
              <a:schemeClr val="tx1"/>
            </a:solidFill>
            <a:miter lim="800000"/>
            <a:headEnd/>
            <a:tailEnd/>
          </a:ln>
          <a:effectLst/>
        </p:spPr>
        <p:txBody>
          <a:bodyPr wrap="square" lIns="182880" tIns="137160" rIns="182880">
            <a:spAutoFit/>
          </a:bodyPr>
          <a:lstStyle/>
          <a:p>
            <a:pPr marL="342900" indent="-342900" eaLnBrk="1" hangingPunct="1">
              <a:lnSpc>
                <a:spcPct val="95000"/>
              </a:lnSpc>
              <a:buClr>
                <a:schemeClr val="folHlink"/>
              </a:buClr>
              <a:buSzPct val="60000"/>
              <a:buFont typeface="Wingdings" pitchFamily="2" charset="2"/>
              <a:buNone/>
            </a:pPr>
            <a:r>
              <a:rPr lang="en-CA" sz="1600" noProof="1">
                <a:solidFill>
                  <a:srgbClr val="0000FF"/>
                </a:solidFill>
                <a:latin typeface="Lucida Console" pitchFamily="49" charset="0"/>
                <a:ea typeface="Times New Roman" pitchFamily="18" charset="0"/>
                <a:cs typeface="Courier New" pitchFamily="49" charset="0"/>
              </a:rPr>
              <a:t>public</a:t>
            </a:r>
            <a:r>
              <a:rPr lang="en-CA" sz="1600" noProof="1">
                <a:solidFill>
                  <a:srgbClr val="000000"/>
                </a:solidFill>
                <a:latin typeface="Lucida Console" pitchFamily="49" charset="0"/>
                <a:ea typeface="Times New Roman" pitchFamily="18" charset="0"/>
                <a:cs typeface="Courier New" pitchFamily="49" charset="0"/>
              </a:rPr>
              <a:t> </a:t>
            </a:r>
            <a:r>
              <a:rPr lang="en-CA" sz="1600" noProof="1">
                <a:solidFill>
                  <a:srgbClr val="0000FF"/>
                </a:solidFill>
                <a:latin typeface="Lucida Console" pitchFamily="49" charset="0"/>
                <a:ea typeface="Times New Roman" pitchFamily="18" charset="0"/>
                <a:cs typeface="Courier New" pitchFamily="49" charset="0"/>
              </a:rPr>
              <a:t>class</a:t>
            </a:r>
            <a:r>
              <a:rPr lang="en-CA" sz="1600" noProof="1">
                <a:solidFill>
                  <a:srgbClr val="000000"/>
                </a:solidFill>
                <a:latin typeface="Lucida Console" pitchFamily="49" charset="0"/>
                <a:ea typeface="Times New Roman" pitchFamily="18" charset="0"/>
                <a:cs typeface="Courier New" pitchFamily="49" charset="0"/>
              </a:rPr>
              <a:t> </a:t>
            </a:r>
            <a:r>
              <a:rPr lang="en-CA" sz="1600" noProof="1">
                <a:solidFill>
                  <a:srgbClr val="008080"/>
                </a:solidFill>
                <a:latin typeface="Lucida Console" pitchFamily="49" charset="0"/>
                <a:ea typeface="Times New Roman" pitchFamily="18" charset="0"/>
                <a:cs typeface="Courier New" pitchFamily="49" charset="0"/>
              </a:rPr>
              <a:t>CommandLink</a:t>
            </a:r>
            <a:r>
              <a:rPr lang="en-CA" sz="1600" noProof="1">
                <a:solidFill>
                  <a:srgbClr val="000000"/>
                </a:solidFill>
                <a:latin typeface="Lucida Console" pitchFamily="49" charset="0"/>
                <a:ea typeface="Times New Roman" pitchFamily="18" charset="0"/>
                <a:cs typeface="Courier New" pitchFamily="49" charset="0"/>
              </a:rPr>
              <a:t> : System.Windows.Forms.</a:t>
            </a:r>
            <a:r>
              <a:rPr lang="en-CA" sz="1600" noProof="1">
                <a:solidFill>
                  <a:srgbClr val="008080"/>
                </a:solidFill>
                <a:latin typeface="Lucida Console" pitchFamily="49" charset="0"/>
                <a:ea typeface="Times New Roman" pitchFamily="18" charset="0"/>
                <a:cs typeface="Courier New" pitchFamily="49" charset="0"/>
              </a:rPr>
              <a:t>Button</a:t>
            </a:r>
          </a:p>
          <a:p>
            <a:pPr marL="342900" indent="-342900" eaLnBrk="1" hangingPunct="1">
              <a:lnSpc>
                <a:spcPct val="95000"/>
              </a:lnSpc>
              <a:buClr>
                <a:schemeClr val="folHlink"/>
              </a:buClr>
              <a:buSzPct val="60000"/>
              <a:buFont typeface="Wingdings" pitchFamily="2" charset="2"/>
              <a:buNone/>
            </a:pPr>
            <a:r>
              <a:rPr lang="en-CA" sz="1600" noProof="1">
                <a:solidFill>
                  <a:srgbClr val="000000"/>
                </a:solidFill>
                <a:latin typeface="Lucida Console" pitchFamily="49" charset="0"/>
                <a:ea typeface="Times New Roman" pitchFamily="18" charset="0"/>
                <a:cs typeface="Courier New" pitchFamily="49" charset="0"/>
              </a:rPr>
              <a:t>{</a:t>
            </a:r>
          </a:p>
          <a:p>
            <a:pPr marL="342900" indent="-342900" eaLnBrk="1" hangingPunct="1">
              <a:lnSpc>
                <a:spcPct val="95000"/>
              </a:lnSpc>
              <a:buClr>
                <a:schemeClr val="folHlink"/>
              </a:buClr>
              <a:buSzPct val="60000"/>
              <a:buFont typeface="Wingdings" pitchFamily="2" charset="2"/>
              <a:buNone/>
            </a:pPr>
            <a:r>
              <a:rPr lang="en-CA" sz="1600" noProof="1">
                <a:solidFill>
                  <a:srgbClr val="000000"/>
                </a:solidFill>
                <a:latin typeface="Lucida Console" pitchFamily="49" charset="0"/>
                <a:ea typeface="Times New Roman" pitchFamily="18" charset="0"/>
                <a:cs typeface="Courier New" pitchFamily="49" charset="0"/>
              </a:rPr>
              <a:t>   </a:t>
            </a:r>
            <a:r>
              <a:rPr lang="en-CA" sz="1600" noProof="1">
                <a:solidFill>
                  <a:srgbClr val="0000FF"/>
                </a:solidFill>
                <a:latin typeface="Lucida Console" pitchFamily="49" charset="0"/>
                <a:ea typeface="Times New Roman" pitchFamily="18" charset="0"/>
                <a:cs typeface="Courier New" pitchFamily="49" charset="0"/>
              </a:rPr>
              <a:t>public</a:t>
            </a:r>
            <a:r>
              <a:rPr lang="en-CA" sz="1600" noProof="1">
                <a:solidFill>
                  <a:srgbClr val="000000"/>
                </a:solidFill>
                <a:latin typeface="Lucida Console" pitchFamily="49" charset="0"/>
                <a:ea typeface="Times New Roman" pitchFamily="18" charset="0"/>
                <a:cs typeface="Courier New" pitchFamily="49" charset="0"/>
              </a:rPr>
              <a:t> CommandLink() { </a:t>
            </a:r>
            <a:r>
              <a:rPr lang="en-CA" sz="1600" noProof="1">
                <a:solidFill>
                  <a:srgbClr val="0000FF"/>
                </a:solidFill>
                <a:latin typeface="Lucida Console" pitchFamily="49" charset="0"/>
                <a:ea typeface="Times New Roman" pitchFamily="18" charset="0"/>
                <a:cs typeface="Courier New" pitchFamily="49" charset="0"/>
              </a:rPr>
              <a:t>this</a:t>
            </a:r>
            <a:r>
              <a:rPr lang="en-CA" sz="1600" noProof="1">
                <a:solidFill>
                  <a:srgbClr val="000000"/>
                </a:solidFill>
                <a:latin typeface="Lucida Console" pitchFamily="49" charset="0"/>
                <a:ea typeface="Times New Roman" pitchFamily="18" charset="0"/>
                <a:cs typeface="Courier New" pitchFamily="49" charset="0"/>
              </a:rPr>
              <a:t>.FlatStyle = </a:t>
            </a:r>
            <a:r>
              <a:rPr lang="en-CA" sz="1600" noProof="1">
                <a:solidFill>
                  <a:srgbClr val="008080"/>
                </a:solidFill>
                <a:latin typeface="Lucida Console" pitchFamily="49" charset="0"/>
                <a:ea typeface="Times New Roman" pitchFamily="18" charset="0"/>
                <a:cs typeface="Courier New" pitchFamily="49" charset="0"/>
              </a:rPr>
              <a:t>FlatStyle</a:t>
            </a:r>
            <a:r>
              <a:rPr lang="en-CA" sz="1600" noProof="1">
                <a:solidFill>
                  <a:srgbClr val="000000"/>
                </a:solidFill>
                <a:latin typeface="Lucida Console" pitchFamily="49" charset="0"/>
                <a:ea typeface="Times New Roman" pitchFamily="18" charset="0"/>
                <a:cs typeface="Courier New" pitchFamily="49" charset="0"/>
              </a:rPr>
              <a:t>.System }</a:t>
            </a:r>
            <a:endParaRPr lang="en-US" sz="1600" dirty="0">
              <a:solidFill>
                <a:srgbClr val="000000"/>
              </a:solidFill>
              <a:latin typeface="Lucida Console" pitchFamily="49" charset="0"/>
              <a:ea typeface="Times New Roman" pitchFamily="18" charset="0"/>
              <a:cs typeface="Courier New" pitchFamily="49" charset="0"/>
            </a:endParaRPr>
          </a:p>
          <a:p>
            <a:pPr marL="342900" indent="-342900" eaLnBrk="1" hangingPunct="1">
              <a:lnSpc>
                <a:spcPct val="95000"/>
              </a:lnSpc>
              <a:buClr>
                <a:schemeClr val="folHlink"/>
              </a:buClr>
              <a:buSzPct val="60000"/>
              <a:buFont typeface="Wingdings" pitchFamily="2" charset="2"/>
              <a:buNone/>
            </a:pPr>
            <a:endParaRPr lang="en-US" sz="1600" noProof="1">
              <a:solidFill>
                <a:srgbClr val="000000"/>
              </a:solidFill>
              <a:latin typeface="Lucida Console" pitchFamily="49" charset="0"/>
              <a:ea typeface="Times New Roman" pitchFamily="18" charset="0"/>
              <a:cs typeface="Courier New" pitchFamily="49" charset="0"/>
            </a:endParaRP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a:t>
            </a:r>
            <a:r>
              <a:rPr lang="en-US" sz="1600" noProof="1">
                <a:solidFill>
                  <a:srgbClr val="0000FF"/>
                </a:solidFill>
                <a:latin typeface="Lucida Console" pitchFamily="49" charset="0"/>
                <a:ea typeface="Times New Roman" pitchFamily="18" charset="0"/>
                <a:cs typeface="Courier New" pitchFamily="49" charset="0"/>
              </a:rPr>
              <a:t>protected</a:t>
            </a:r>
            <a:r>
              <a:rPr lang="en-US" sz="1600" noProof="1">
                <a:solidFill>
                  <a:srgbClr val="000000"/>
                </a:solidFill>
                <a:latin typeface="Lucida Console" pitchFamily="49" charset="0"/>
                <a:ea typeface="Times New Roman" pitchFamily="18" charset="0"/>
                <a:cs typeface="Courier New" pitchFamily="49" charset="0"/>
              </a:rPr>
              <a:t> </a:t>
            </a:r>
            <a:r>
              <a:rPr lang="en-US" sz="1600" noProof="1">
                <a:solidFill>
                  <a:srgbClr val="0000FF"/>
                </a:solidFill>
                <a:latin typeface="Lucida Console" pitchFamily="49" charset="0"/>
                <a:ea typeface="Times New Roman" pitchFamily="18" charset="0"/>
                <a:cs typeface="Courier New" pitchFamily="49" charset="0"/>
              </a:rPr>
              <a:t>override</a:t>
            </a:r>
            <a:r>
              <a:rPr lang="en-US" sz="1600" noProof="1">
                <a:solidFill>
                  <a:srgbClr val="000000"/>
                </a:solidFill>
                <a:latin typeface="Lucida Console" pitchFamily="49" charset="0"/>
                <a:ea typeface="Times New Roman" pitchFamily="18" charset="0"/>
                <a:cs typeface="Courier New" pitchFamily="49" charset="0"/>
              </a:rPr>
              <a:t> </a:t>
            </a:r>
            <a:r>
              <a:rPr lang="en-US" sz="1600" noProof="1">
                <a:solidFill>
                  <a:srgbClr val="008080"/>
                </a:solidFill>
                <a:latin typeface="Lucida Console" pitchFamily="49" charset="0"/>
                <a:ea typeface="Times New Roman" pitchFamily="18" charset="0"/>
                <a:cs typeface="Courier New" pitchFamily="49" charset="0"/>
              </a:rPr>
              <a:t>CreateParams</a:t>
            </a:r>
            <a:r>
              <a:rPr lang="en-US" sz="1600" noProof="1">
                <a:solidFill>
                  <a:srgbClr val="000000"/>
                </a:solidFill>
                <a:latin typeface="Lucida Console" pitchFamily="49" charset="0"/>
                <a:ea typeface="Times New Roman" pitchFamily="18" charset="0"/>
                <a:cs typeface="Courier New" pitchFamily="49" charset="0"/>
              </a:rPr>
              <a:t> CreateParams</a:t>
            </a: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a:t>
            </a:r>
            <a:endParaRPr lang="en-US" sz="1600" noProof="1">
              <a:solidFill>
                <a:srgbClr val="0000FF"/>
              </a:solidFill>
              <a:latin typeface="Lucida Console" pitchFamily="49" charset="0"/>
              <a:ea typeface="Times New Roman" pitchFamily="18" charset="0"/>
              <a:cs typeface="Courier New" pitchFamily="49" charset="0"/>
            </a:endParaRPr>
          </a:p>
          <a:p>
            <a:pPr marL="342900" indent="-342900" eaLnBrk="1" hangingPunct="1">
              <a:lnSpc>
                <a:spcPct val="95000"/>
              </a:lnSpc>
              <a:buClr>
                <a:schemeClr val="folHlink"/>
              </a:buClr>
              <a:buSzPct val="60000"/>
              <a:buFont typeface="Wingdings" pitchFamily="2" charset="2"/>
              <a:buNone/>
            </a:pPr>
            <a:r>
              <a:rPr lang="en-US" sz="1600" noProof="1">
                <a:solidFill>
                  <a:srgbClr val="0000FF"/>
                </a:solidFill>
                <a:latin typeface="Lucida Console" pitchFamily="49" charset="0"/>
                <a:ea typeface="Times New Roman" pitchFamily="18" charset="0"/>
                <a:cs typeface="Courier New" pitchFamily="49" charset="0"/>
              </a:rPr>
              <a:t>      get</a:t>
            </a:r>
            <a:endParaRPr lang="en-US" sz="1600" noProof="1">
              <a:solidFill>
                <a:srgbClr val="000000"/>
              </a:solidFill>
              <a:latin typeface="Lucida Console" pitchFamily="49" charset="0"/>
              <a:ea typeface="Times New Roman" pitchFamily="18" charset="0"/>
              <a:cs typeface="Courier New" pitchFamily="49" charset="0"/>
            </a:endParaRP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a:t>
            </a: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a:t>
            </a:r>
            <a:r>
              <a:rPr lang="en-US" sz="1600" noProof="1">
                <a:solidFill>
                  <a:srgbClr val="008080"/>
                </a:solidFill>
                <a:latin typeface="Lucida Console" pitchFamily="49" charset="0"/>
                <a:ea typeface="Times New Roman" pitchFamily="18" charset="0"/>
                <a:cs typeface="Courier New" pitchFamily="49" charset="0"/>
              </a:rPr>
              <a:t>CreateParams</a:t>
            </a:r>
            <a:r>
              <a:rPr lang="en-US" sz="1600" noProof="1">
                <a:solidFill>
                  <a:srgbClr val="000000"/>
                </a:solidFill>
                <a:latin typeface="Lucida Console" pitchFamily="49" charset="0"/>
                <a:ea typeface="Times New Roman" pitchFamily="18" charset="0"/>
                <a:cs typeface="Courier New" pitchFamily="49" charset="0"/>
              </a:rPr>
              <a:t> cp = </a:t>
            </a:r>
            <a:r>
              <a:rPr lang="en-US" sz="1600" noProof="1">
                <a:solidFill>
                  <a:srgbClr val="0000FF"/>
                </a:solidFill>
                <a:latin typeface="Lucida Console" pitchFamily="49" charset="0"/>
                <a:ea typeface="Times New Roman" pitchFamily="18" charset="0"/>
                <a:cs typeface="Courier New" pitchFamily="49" charset="0"/>
              </a:rPr>
              <a:t>base</a:t>
            </a:r>
            <a:r>
              <a:rPr lang="en-US" sz="1600" noProof="1">
                <a:solidFill>
                  <a:srgbClr val="000000"/>
                </a:solidFill>
                <a:latin typeface="Lucida Console" pitchFamily="49" charset="0"/>
                <a:ea typeface="Times New Roman" pitchFamily="18" charset="0"/>
                <a:cs typeface="Courier New" pitchFamily="49" charset="0"/>
              </a:rPr>
              <a:t>.CreateParams;</a:t>
            </a: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cp.Style |= BS_COMMANDLINK;</a:t>
            </a: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a:t>
            </a:r>
            <a:r>
              <a:rPr lang="en-US" sz="1600" noProof="1">
                <a:solidFill>
                  <a:srgbClr val="0000FF"/>
                </a:solidFill>
                <a:latin typeface="Lucida Console" pitchFamily="49" charset="0"/>
                <a:ea typeface="Times New Roman" pitchFamily="18" charset="0"/>
                <a:cs typeface="Courier New" pitchFamily="49" charset="0"/>
              </a:rPr>
              <a:t>return</a:t>
            </a:r>
            <a:r>
              <a:rPr lang="en-US" sz="1600" noProof="1">
                <a:solidFill>
                  <a:srgbClr val="000000"/>
                </a:solidFill>
                <a:latin typeface="Lucida Console" pitchFamily="49" charset="0"/>
                <a:ea typeface="Times New Roman" pitchFamily="18" charset="0"/>
                <a:cs typeface="Courier New" pitchFamily="49" charset="0"/>
              </a:rPr>
              <a:t> (cp);</a:t>
            </a: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a:t>
            </a: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a:t>
            </a:r>
            <a:endParaRPr lang="en-US" sz="1600" dirty="0">
              <a:solidFill>
                <a:srgbClr val="000000"/>
              </a:solidFill>
              <a:latin typeface="Lucida Console" pitchFamily="49" charset="0"/>
              <a:ea typeface="Times New Roman" pitchFamily="18" charset="0"/>
              <a:cs typeface="Courier New" pitchFamily="49" charset="0"/>
            </a:endParaRPr>
          </a:p>
          <a:p>
            <a:pPr marL="342900" indent="-342900" eaLnBrk="1" hangingPunct="1">
              <a:lnSpc>
                <a:spcPct val="95000"/>
              </a:lnSpc>
              <a:buClr>
                <a:schemeClr val="folHlink"/>
              </a:buClr>
              <a:buSzPct val="60000"/>
              <a:buFont typeface="Wingdings" pitchFamily="2" charset="2"/>
              <a:buNone/>
            </a:pPr>
            <a:r>
              <a:rPr lang="en-US" sz="1600" noProof="1">
                <a:solidFill>
                  <a:srgbClr val="000000"/>
                </a:solidFill>
                <a:latin typeface="Lucida Console" pitchFamily="49" charset="0"/>
                <a:ea typeface="Times New Roman" pitchFamily="18" charset="0"/>
                <a:cs typeface="Courier New" pitchFamily="49" charset="0"/>
              </a:rPr>
              <a:t> </a:t>
            </a:r>
            <a:r>
              <a:rPr lang="en-US" sz="1600" dirty="0">
                <a:solidFill>
                  <a:srgbClr val="000000"/>
                </a:solidFill>
                <a:latin typeface="Lucida Console" pitchFamily="49" charset="0"/>
                <a:ea typeface="Times New Roman" pitchFamily="18" charset="0"/>
                <a:cs typeface="Courier New" pitchFamily="49" charset="0"/>
              </a:rPr>
              <a:t>}</a:t>
            </a:r>
            <a:r>
              <a:rPr lang="en-US" sz="1600" noProof="1">
                <a:solidFill>
                  <a:srgbClr val="000000"/>
                </a:solidFill>
                <a:latin typeface="Lucida Console" pitchFamily="49" charset="0"/>
                <a:ea typeface="Times New Roman" pitchFamily="18" charset="0"/>
                <a:cs typeface="Courier New" pitchFamily="49" charset="0"/>
              </a:rPr>
              <a:t> </a:t>
            </a:r>
          </a:p>
        </p:txBody>
      </p:sp>
      <p:sp>
        <p:nvSpPr>
          <p:cNvPr id="475143" name="Rectangle 7"/>
          <p:cNvSpPr>
            <a:spLocks noChangeArrowheads="1"/>
          </p:cNvSpPr>
          <p:nvPr/>
        </p:nvSpPr>
        <p:spPr bwMode="invGray">
          <a:xfrm>
            <a:off x="1427163" y="5373688"/>
            <a:ext cx="4364037" cy="336550"/>
          </a:xfrm>
          <a:prstGeom prst="rect">
            <a:avLst/>
          </a:prstGeom>
          <a:noFill/>
          <a:ln w="12700" algn="ctr">
            <a:noFill/>
            <a:miter lim="800000"/>
            <a:headEnd/>
            <a:tailEnd/>
          </a:ln>
          <a:effectLst/>
        </p:spPr>
        <p:txBody>
          <a:bodyPr wrap="none" anchor="ctr">
            <a:spAutoFit/>
          </a:bodyPr>
          <a:lstStyle/>
          <a:p>
            <a:endParaRPr lang="en-CA"/>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75139">
                                            <p:txEl>
                                              <p:pRg st="0" end="0"/>
                                            </p:txEl>
                                          </p:spTgt>
                                        </p:tgtEl>
                                        <p:attrNameLst>
                                          <p:attrName>style.visibility</p:attrName>
                                        </p:attrNameLst>
                                      </p:cBhvr>
                                      <p:to>
                                        <p:strVal val="visible"/>
                                      </p:to>
                                    </p:set>
                                    <p:animEffect transition="in" filter="dissolve">
                                      <p:cBhvr>
                                        <p:cTn id="7" dur="500"/>
                                        <p:tgtEl>
                                          <p:spTgt spid="475139">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75140">
                                            <p:bg/>
                                          </p:spTgt>
                                        </p:tgtEl>
                                        <p:attrNameLst>
                                          <p:attrName>style.visibility</p:attrName>
                                        </p:attrNameLst>
                                      </p:cBhvr>
                                      <p:to>
                                        <p:strVal val="visible"/>
                                      </p:to>
                                    </p:set>
                                    <p:animEffect transition="in" filter="dissolve">
                                      <p:cBhvr>
                                        <p:cTn id="11" dur="500"/>
                                        <p:tgtEl>
                                          <p:spTgt spid="475140">
                                            <p:bg/>
                                          </p:spTgt>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475140">
                                            <p:txEl>
                                              <p:pRg st="0" end="0"/>
                                            </p:txEl>
                                          </p:spTgt>
                                        </p:tgtEl>
                                        <p:attrNameLst>
                                          <p:attrName>style.visibility</p:attrName>
                                        </p:attrNameLst>
                                      </p:cBhvr>
                                      <p:to>
                                        <p:strVal val="visible"/>
                                      </p:to>
                                    </p:set>
                                    <p:animEffect transition="in" filter="dissolve">
                                      <p:cBhvr>
                                        <p:cTn id="14" dur="500"/>
                                        <p:tgtEl>
                                          <p:spTgt spid="475140">
                                            <p:txEl>
                                              <p:pRg st="0" end="0"/>
                                            </p:txEl>
                                          </p:spTgt>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475140">
                                            <p:txEl>
                                              <p:pRg st="1" end="1"/>
                                            </p:txEl>
                                          </p:spTgt>
                                        </p:tgtEl>
                                        <p:attrNameLst>
                                          <p:attrName>style.visibility</p:attrName>
                                        </p:attrNameLst>
                                      </p:cBhvr>
                                      <p:to>
                                        <p:strVal val="visible"/>
                                      </p:to>
                                    </p:set>
                                    <p:animEffect transition="in" filter="dissolve">
                                      <p:cBhvr>
                                        <p:cTn id="17" dur="500"/>
                                        <p:tgtEl>
                                          <p:spTgt spid="475140">
                                            <p:txEl>
                                              <p:pRg st="1" end="1"/>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75140">
                                            <p:txEl>
                                              <p:pRg st="13" end="13"/>
                                            </p:txEl>
                                          </p:spTgt>
                                        </p:tgtEl>
                                        <p:attrNameLst>
                                          <p:attrName>style.visibility</p:attrName>
                                        </p:attrNameLst>
                                      </p:cBhvr>
                                      <p:to>
                                        <p:strVal val="visible"/>
                                      </p:to>
                                    </p:set>
                                    <p:animEffect transition="in" filter="dissolve">
                                      <p:cBhvr>
                                        <p:cTn id="20" dur="500"/>
                                        <p:tgtEl>
                                          <p:spTgt spid="475140">
                                            <p:txEl>
                                              <p:pRg st="13" end="13"/>
                                            </p:txEl>
                                          </p:spTgt>
                                        </p:tgtEl>
                                      </p:cBhvr>
                                    </p:animEffect>
                                  </p:childTnLst>
                                </p:cTn>
                              </p:par>
                            </p:childTnLst>
                          </p:cTn>
                        </p:par>
                        <p:par>
                          <p:cTn id="21" fill="hold">
                            <p:stCondLst>
                              <p:cond delay="1000"/>
                            </p:stCondLst>
                            <p:childTnLst>
                              <p:par>
                                <p:cTn id="22" presetID="9" presetClass="entr" presetSubtype="0" fill="hold" grpId="0" nodeType="afterEffect">
                                  <p:stCondLst>
                                    <p:cond delay="0"/>
                                  </p:stCondLst>
                                  <p:childTnLst>
                                    <p:set>
                                      <p:cBhvr>
                                        <p:cTn id="23" dur="1" fill="hold">
                                          <p:stCondLst>
                                            <p:cond delay="0"/>
                                          </p:stCondLst>
                                        </p:cTn>
                                        <p:tgtEl>
                                          <p:spTgt spid="475140">
                                            <p:txEl>
                                              <p:pRg st="4" end="4"/>
                                            </p:txEl>
                                          </p:spTgt>
                                        </p:tgtEl>
                                        <p:attrNameLst>
                                          <p:attrName>style.visibility</p:attrName>
                                        </p:attrNameLst>
                                      </p:cBhvr>
                                      <p:to>
                                        <p:strVal val="visible"/>
                                      </p:to>
                                    </p:set>
                                    <p:animEffect transition="in" filter="dissolve">
                                      <p:cBhvr>
                                        <p:cTn id="24" dur="500"/>
                                        <p:tgtEl>
                                          <p:spTgt spid="475140">
                                            <p:txEl>
                                              <p:pRg st="4" end="4"/>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75140">
                                            <p:txEl>
                                              <p:pRg st="5" end="5"/>
                                            </p:txEl>
                                          </p:spTgt>
                                        </p:tgtEl>
                                        <p:attrNameLst>
                                          <p:attrName>style.visibility</p:attrName>
                                        </p:attrNameLst>
                                      </p:cBhvr>
                                      <p:to>
                                        <p:strVal val="visible"/>
                                      </p:to>
                                    </p:set>
                                    <p:animEffect transition="in" filter="dissolve">
                                      <p:cBhvr>
                                        <p:cTn id="27" dur="500"/>
                                        <p:tgtEl>
                                          <p:spTgt spid="475140">
                                            <p:txEl>
                                              <p:pRg st="5" end="5"/>
                                            </p:txEl>
                                          </p:spTgt>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475140">
                                            <p:txEl>
                                              <p:pRg st="6" end="6"/>
                                            </p:txEl>
                                          </p:spTgt>
                                        </p:tgtEl>
                                        <p:attrNameLst>
                                          <p:attrName>style.visibility</p:attrName>
                                        </p:attrNameLst>
                                      </p:cBhvr>
                                      <p:to>
                                        <p:strVal val="visible"/>
                                      </p:to>
                                    </p:set>
                                    <p:animEffect transition="in" filter="dissolve">
                                      <p:cBhvr>
                                        <p:cTn id="30" dur="500"/>
                                        <p:tgtEl>
                                          <p:spTgt spid="475140">
                                            <p:txEl>
                                              <p:pRg st="6" end="6"/>
                                            </p:txEl>
                                          </p:spTgt>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75140">
                                            <p:txEl>
                                              <p:pRg st="7" end="7"/>
                                            </p:txEl>
                                          </p:spTgt>
                                        </p:tgtEl>
                                        <p:attrNameLst>
                                          <p:attrName>style.visibility</p:attrName>
                                        </p:attrNameLst>
                                      </p:cBhvr>
                                      <p:to>
                                        <p:strVal val="visible"/>
                                      </p:to>
                                    </p:set>
                                    <p:animEffect transition="in" filter="dissolve">
                                      <p:cBhvr>
                                        <p:cTn id="33" dur="500"/>
                                        <p:tgtEl>
                                          <p:spTgt spid="475140">
                                            <p:txEl>
                                              <p:pRg st="7" end="7"/>
                                            </p:txEl>
                                          </p:spTgt>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475140">
                                            <p:txEl>
                                              <p:pRg st="8" end="8"/>
                                            </p:txEl>
                                          </p:spTgt>
                                        </p:tgtEl>
                                        <p:attrNameLst>
                                          <p:attrName>style.visibility</p:attrName>
                                        </p:attrNameLst>
                                      </p:cBhvr>
                                      <p:to>
                                        <p:strVal val="visible"/>
                                      </p:to>
                                    </p:set>
                                    <p:animEffect transition="in" filter="dissolve">
                                      <p:cBhvr>
                                        <p:cTn id="36" dur="500"/>
                                        <p:tgtEl>
                                          <p:spTgt spid="475140">
                                            <p:txEl>
                                              <p:pRg st="8" end="8"/>
                                            </p:txEl>
                                          </p:spTgt>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475140">
                                            <p:txEl>
                                              <p:pRg st="9" end="9"/>
                                            </p:txEl>
                                          </p:spTgt>
                                        </p:tgtEl>
                                        <p:attrNameLst>
                                          <p:attrName>style.visibility</p:attrName>
                                        </p:attrNameLst>
                                      </p:cBhvr>
                                      <p:to>
                                        <p:strVal val="visible"/>
                                      </p:to>
                                    </p:set>
                                    <p:animEffect transition="in" filter="dissolve">
                                      <p:cBhvr>
                                        <p:cTn id="39" dur="500"/>
                                        <p:tgtEl>
                                          <p:spTgt spid="475140">
                                            <p:txEl>
                                              <p:pRg st="9" end="9"/>
                                            </p:txEl>
                                          </p:spTgt>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75140">
                                            <p:txEl>
                                              <p:pRg st="10" end="10"/>
                                            </p:txEl>
                                          </p:spTgt>
                                        </p:tgtEl>
                                        <p:attrNameLst>
                                          <p:attrName>style.visibility</p:attrName>
                                        </p:attrNameLst>
                                      </p:cBhvr>
                                      <p:to>
                                        <p:strVal val="visible"/>
                                      </p:to>
                                    </p:set>
                                    <p:animEffect transition="in" filter="dissolve">
                                      <p:cBhvr>
                                        <p:cTn id="42" dur="500"/>
                                        <p:tgtEl>
                                          <p:spTgt spid="475140">
                                            <p:txEl>
                                              <p:pRg st="10" end="10"/>
                                            </p:txEl>
                                          </p:spTgt>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475140">
                                            <p:txEl>
                                              <p:pRg st="11" end="11"/>
                                            </p:txEl>
                                          </p:spTgt>
                                        </p:tgtEl>
                                        <p:attrNameLst>
                                          <p:attrName>style.visibility</p:attrName>
                                        </p:attrNameLst>
                                      </p:cBhvr>
                                      <p:to>
                                        <p:strVal val="visible"/>
                                      </p:to>
                                    </p:set>
                                    <p:animEffect transition="in" filter="dissolve">
                                      <p:cBhvr>
                                        <p:cTn id="45" dur="500"/>
                                        <p:tgtEl>
                                          <p:spTgt spid="475140">
                                            <p:txEl>
                                              <p:pRg st="11" end="11"/>
                                            </p:txEl>
                                          </p:spTgt>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475140">
                                            <p:txEl>
                                              <p:pRg st="12" end="12"/>
                                            </p:txEl>
                                          </p:spTgt>
                                        </p:tgtEl>
                                        <p:attrNameLst>
                                          <p:attrName>style.visibility</p:attrName>
                                        </p:attrNameLst>
                                      </p:cBhvr>
                                      <p:to>
                                        <p:strVal val="visible"/>
                                      </p:to>
                                    </p:set>
                                    <p:animEffect transition="in" filter="dissolve">
                                      <p:cBhvr>
                                        <p:cTn id="48" dur="500"/>
                                        <p:tgtEl>
                                          <p:spTgt spid="475140">
                                            <p:txEl>
                                              <p:pRg st="12" end="1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475139">
                                            <p:txEl>
                                              <p:pRg st="1" end="1"/>
                                            </p:txEl>
                                          </p:spTgt>
                                        </p:tgtEl>
                                        <p:attrNameLst>
                                          <p:attrName>style.visibility</p:attrName>
                                        </p:attrNameLst>
                                      </p:cBhvr>
                                      <p:to>
                                        <p:strVal val="visible"/>
                                      </p:to>
                                    </p:set>
                                    <p:animEffect transition="in" filter="dissolve">
                                      <p:cBhvr>
                                        <p:cTn id="53" dur="500"/>
                                        <p:tgtEl>
                                          <p:spTgt spid="475139">
                                            <p:txEl>
                                              <p:pRg st="1" end="1"/>
                                            </p:txEl>
                                          </p:spTgt>
                                        </p:tgtEl>
                                      </p:cBhvr>
                                    </p:animEffect>
                                  </p:childTnLst>
                                </p:cTn>
                              </p:par>
                            </p:childTnLst>
                          </p:cTn>
                        </p:par>
                        <p:par>
                          <p:cTn id="54" fill="hold">
                            <p:stCondLst>
                              <p:cond delay="500"/>
                            </p:stCondLst>
                            <p:childTnLst>
                              <p:par>
                                <p:cTn id="55" presetID="9" presetClass="entr" presetSubtype="0" fill="hold" grpId="0" nodeType="afterEffect">
                                  <p:stCondLst>
                                    <p:cond delay="0"/>
                                  </p:stCondLst>
                                  <p:childTnLst>
                                    <p:set>
                                      <p:cBhvr>
                                        <p:cTn id="56" dur="1" fill="hold">
                                          <p:stCondLst>
                                            <p:cond delay="0"/>
                                          </p:stCondLst>
                                        </p:cTn>
                                        <p:tgtEl>
                                          <p:spTgt spid="475140">
                                            <p:txEl>
                                              <p:pRg st="2" end="2"/>
                                            </p:txEl>
                                          </p:spTgt>
                                        </p:tgtEl>
                                        <p:attrNameLst>
                                          <p:attrName>style.visibility</p:attrName>
                                        </p:attrNameLst>
                                      </p:cBhvr>
                                      <p:to>
                                        <p:strVal val="visible"/>
                                      </p:to>
                                    </p:set>
                                    <p:animEffect transition="in" filter="dissolve">
                                      <p:cBhvr>
                                        <p:cTn id="57" dur="500"/>
                                        <p:tgtEl>
                                          <p:spTgt spid="47514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5139" grpId="0" build="p"/>
      <p:bldP spid="475140"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7189" name="Rectangle 5"/>
          <p:cNvSpPr>
            <a:spLocks noGrp="1" noChangeArrowheads="1"/>
          </p:cNvSpPr>
          <p:nvPr>
            <p:ph idx="1"/>
          </p:nvPr>
        </p:nvSpPr>
        <p:spPr>
          <a:xfrm>
            <a:off x="317500" y="1066800"/>
            <a:ext cx="8826500" cy="476250"/>
          </a:xfrm>
        </p:spPr>
        <p:txBody>
          <a:bodyPr/>
          <a:lstStyle/>
          <a:p>
            <a:r>
              <a:rPr lang="en-US" sz="2400" dirty="0" err="1"/>
              <a:t>Interop</a:t>
            </a:r>
            <a:r>
              <a:rPr lang="en-US" sz="2400" dirty="0"/>
              <a:t> definitions for the </a:t>
            </a:r>
            <a:r>
              <a:rPr lang="en-US" sz="2400" dirty="0">
                <a:latin typeface="Courier New" pitchFamily="49" charset="0"/>
              </a:rPr>
              <a:t>BCM_SETNOTE</a:t>
            </a:r>
            <a:r>
              <a:rPr lang="en-US" sz="2400" dirty="0"/>
              <a:t> message</a:t>
            </a:r>
          </a:p>
        </p:txBody>
      </p:sp>
      <p:sp>
        <p:nvSpPr>
          <p:cNvPr id="9" name="Slide Number Placeholder 5"/>
          <p:cNvSpPr>
            <a:spLocks noGrp="1"/>
          </p:cNvSpPr>
          <p:nvPr>
            <p:ph type="sldNum" sz="quarter" idx="12"/>
          </p:nvPr>
        </p:nvSpPr>
        <p:spPr>
          <a:xfrm>
            <a:off x="7239000" y="6243638"/>
            <a:ext cx="1905000" cy="457200"/>
          </a:xfrm>
          <a:prstGeom prst="rect">
            <a:avLst/>
          </a:prstGeom>
        </p:spPr>
        <p:txBody>
          <a:bodyPr/>
          <a:lstStyle/>
          <a:p>
            <a:fld id="{514E4E7D-0B87-4FAE-A36C-38F860587A2C}" type="slidenum">
              <a:rPr lang="en-US"/>
              <a:pPr/>
              <a:t>43</a:t>
            </a:fld>
            <a:endParaRPr lang="en-US"/>
          </a:p>
        </p:txBody>
      </p:sp>
      <p:sp>
        <p:nvSpPr>
          <p:cNvPr id="477187" name="Rectangle 3"/>
          <p:cNvSpPr>
            <a:spLocks noGrp="1" noChangeArrowheads="1"/>
          </p:cNvSpPr>
          <p:nvPr>
            <p:ph type="title"/>
          </p:nvPr>
        </p:nvSpPr>
        <p:spPr>
          <a:xfrm>
            <a:off x="234950" y="196851"/>
            <a:ext cx="8909050" cy="641350"/>
          </a:xfrm>
        </p:spPr>
        <p:txBody>
          <a:bodyPr>
            <a:normAutofit fontScale="90000"/>
          </a:bodyPr>
          <a:lstStyle/>
          <a:p>
            <a:r>
              <a:rPr lang="en-US" sz="4000" dirty="0" smtClean="0"/>
              <a:t>Setting the note text</a:t>
            </a:r>
            <a:endParaRPr lang="en-US" sz="3200" dirty="0"/>
          </a:p>
        </p:txBody>
      </p:sp>
      <p:sp>
        <p:nvSpPr>
          <p:cNvPr id="477188" name="Rectangle 4"/>
          <p:cNvSpPr>
            <a:spLocks noChangeArrowheads="1"/>
          </p:cNvSpPr>
          <p:nvPr/>
        </p:nvSpPr>
        <p:spPr bwMode="auto">
          <a:xfrm>
            <a:off x="381000" y="4572000"/>
            <a:ext cx="8305800" cy="1712912"/>
          </a:xfrm>
          <a:prstGeom prst="rect">
            <a:avLst/>
          </a:prstGeom>
          <a:solidFill>
            <a:schemeClr val="tx1">
              <a:alpha val="15000"/>
            </a:schemeClr>
          </a:solidFill>
          <a:ln w="9525">
            <a:solidFill>
              <a:schemeClr val="tx1"/>
            </a:solidFill>
            <a:miter lim="800000"/>
            <a:headEnd/>
            <a:tailEnd/>
          </a:ln>
          <a:effectLst/>
        </p:spPr>
        <p:txBody>
          <a:bodyPr lIns="182880" tIns="137160" rIns="182880" bIns="137160">
            <a:spAutoFit/>
          </a:bodyPr>
          <a:lstStyle/>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void SetNote(</a:t>
            </a:r>
            <a:r>
              <a:rPr lang="en-US" dirty="0">
                <a:latin typeface="Lucida Console" pitchFamily="49" charset="0"/>
                <a:ea typeface="Times New Roman" pitchFamily="18" charset="0"/>
                <a:cs typeface="Courier New" pitchFamily="49" charset="0"/>
              </a:rPr>
              <a:t>string</a:t>
            </a:r>
            <a:r>
              <a:rPr lang="en-US" noProof="1">
                <a:latin typeface="Lucida Console" pitchFamily="49" charset="0"/>
                <a:ea typeface="Times New Roman" pitchFamily="18" charset="0"/>
                <a:cs typeface="Courier New" pitchFamily="49" charset="0"/>
              </a:rPr>
              <a:t> NoteText)</a:t>
            </a:r>
          </a:p>
          <a:p>
            <a:pPr marL="342900" indent="-342900" eaLnBrk="1" hangingPunct="1">
              <a:spcBef>
                <a:spcPct val="5000"/>
              </a:spcBef>
              <a:buClr>
                <a:schemeClr val="folHlink"/>
              </a:buClr>
              <a:buSzPct val="60000"/>
              <a:buFont typeface="Wingdings" pitchFamily="2" charset="2"/>
              <a:buNone/>
            </a:pPr>
            <a:r>
              <a:rPr lang="en-US" noProof="1">
                <a:latin typeface="Lucida Console" pitchFamily="49" charset="0"/>
                <a:ea typeface="Times New Roman" pitchFamily="18" charset="0"/>
                <a:cs typeface="Courier New" pitchFamily="49" charset="0"/>
              </a:rPr>
              <a:t>{</a:t>
            </a:r>
          </a:p>
          <a:p>
            <a:pPr marL="342900" indent="-342900" eaLnBrk="1" hangingPunct="1">
              <a:spcBef>
                <a:spcPct val="5000"/>
              </a:spcBef>
              <a:buClr>
                <a:schemeClr val="folHlink"/>
              </a:buClr>
              <a:buSzPct val="60000"/>
              <a:buFont typeface="Wingdings" pitchFamily="2" charset="2"/>
              <a:buNone/>
            </a:pPr>
            <a:r>
              <a:rPr lang="en-US" noProof="1">
                <a:latin typeface="Lucida Console" pitchFamily="49" charset="0"/>
                <a:ea typeface="Times New Roman" pitchFamily="18" charset="0"/>
                <a:cs typeface="Courier New" pitchFamily="49" charset="0"/>
              </a:rPr>
              <a:t>   SendMessage(new HandleRef(this, this.Handle),</a:t>
            </a:r>
          </a:p>
          <a:p>
            <a:pPr marL="342900" indent="-342900" eaLnBrk="1" hangingPunct="1">
              <a:spcBef>
                <a:spcPct val="5000"/>
              </a:spcBef>
              <a:buClr>
                <a:schemeClr val="folHlink"/>
              </a:buClr>
              <a:buSzPct val="60000"/>
              <a:buFont typeface="Wingdings" pitchFamily="2" charset="2"/>
              <a:buNone/>
            </a:pPr>
            <a:r>
              <a:rPr lang="en-US" noProof="1">
                <a:latin typeface="Lucida Console" pitchFamily="49" charset="0"/>
                <a:ea typeface="Times New Roman" pitchFamily="18" charset="0"/>
                <a:cs typeface="Courier New" pitchFamily="49" charset="0"/>
              </a:rPr>
              <a:t>     BCM_SETNOTE, IntPtr.Zero, </a:t>
            </a:r>
            <a:r>
              <a:rPr lang="en-US" dirty="0" err="1">
                <a:latin typeface="Lucida Console" pitchFamily="49" charset="0"/>
                <a:ea typeface="Times New Roman" pitchFamily="18" charset="0"/>
                <a:cs typeface="Courier New" pitchFamily="49" charset="0"/>
              </a:rPr>
              <a:t>NoteText</a:t>
            </a:r>
            <a:r>
              <a:rPr lang="en-US" dirty="0">
                <a:latin typeface="Lucida Console" pitchFamily="49" charset="0"/>
                <a:ea typeface="Times New Roman" pitchFamily="18" charset="0"/>
                <a:cs typeface="Courier New" pitchFamily="49" charset="0"/>
              </a:rPr>
              <a:t>);</a:t>
            </a:r>
            <a:endParaRPr lang="en-US" noProof="1">
              <a:latin typeface="Lucida Console" pitchFamily="49" charset="0"/>
              <a:ea typeface="Times New Roman" pitchFamily="18" charset="0"/>
              <a:cs typeface="Courier New" pitchFamily="49" charset="0"/>
            </a:endParaRPr>
          </a:p>
          <a:p>
            <a:pPr marL="342900" indent="-342900" eaLnBrk="1" hangingPunct="1">
              <a:spcBef>
                <a:spcPct val="5000"/>
              </a:spcBef>
              <a:buClr>
                <a:schemeClr val="folHlink"/>
              </a:buClr>
              <a:buSzPct val="60000"/>
              <a:buFont typeface="Wingdings" pitchFamily="2" charset="2"/>
              <a:buNone/>
            </a:pPr>
            <a:r>
              <a:rPr lang="en-US" noProof="1">
                <a:latin typeface="Lucida Console" pitchFamily="49" charset="0"/>
                <a:ea typeface="Times New Roman" pitchFamily="18" charset="0"/>
                <a:cs typeface="Courier New" pitchFamily="49" charset="0"/>
              </a:rPr>
              <a:t>}</a:t>
            </a:r>
          </a:p>
        </p:txBody>
      </p:sp>
      <p:sp>
        <p:nvSpPr>
          <p:cNvPr id="477190" name="Rectangle 6"/>
          <p:cNvSpPr>
            <a:spLocks noChangeArrowheads="1"/>
          </p:cNvSpPr>
          <p:nvPr/>
        </p:nvSpPr>
        <p:spPr bwMode="auto">
          <a:xfrm>
            <a:off x="381000" y="4038600"/>
            <a:ext cx="8229600" cy="519113"/>
          </a:xfrm>
          <a:prstGeom prst="rect">
            <a:avLst/>
          </a:prstGeom>
          <a:noFill/>
          <a:ln w="9525">
            <a:noFill/>
            <a:miter lim="800000"/>
            <a:headEnd/>
            <a:tailEnd/>
          </a:ln>
          <a:effectLst/>
        </p:spPr>
        <p:txBody>
          <a:bodyPr lIns="0" rIns="0">
            <a:spAutoFit/>
          </a:bodyPr>
          <a:lstStyle/>
          <a:p>
            <a:pPr marL="342900" indent="-342900" eaLnBrk="1" hangingPunct="1">
              <a:spcBef>
                <a:spcPct val="20000"/>
              </a:spcBef>
              <a:buClr>
                <a:schemeClr val="folHlink"/>
              </a:buClr>
              <a:buSzPct val="60000"/>
              <a:buFont typeface="Wingdings" pitchFamily="2" charset="2"/>
              <a:buChar char="n"/>
            </a:pPr>
            <a:r>
              <a:rPr lang="en-US" sz="2800" dirty="0"/>
              <a:t>Call </a:t>
            </a:r>
            <a:r>
              <a:rPr lang="en-US" sz="2800" dirty="0" err="1">
                <a:latin typeface="Courier New" pitchFamily="49" charset="0"/>
              </a:rPr>
              <a:t>SendMessage</a:t>
            </a:r>
            <a:r>
              <a:rPr lang="en-US" sz="2800" dirty="0"/>
              <a:t> to set the note text</a:t>
            </a:r>
          </a:p>
        </p:txBody>
      </p:sp>
      <p:sp>
        <p:nvSpPr>
          <p:cNvPr id="477192" name="Rectangle 8"/>
          <p:cNvSpPr>
            <a:spLocks noChangeArrowheads="1"/>
          </p:cNvSpPr>
          <p:nvPr/>
        </p:nvSpPr>
        <p:spPr bwMode="auto">
          <a:xfrm>
            <a:off x="457200" y="1676400"/>
            <a:ext cx="8305800" cy="2290762"/>
          </a:xfrm>
          <a:prstGeom prst="rect">
            <a:avLst/>
          </a:prstGeom>
          <a:solidFill>
            <a:schemeClr val="tx1">
              <a:alpha val="15000"/>
            </a:schemeClr>
          </a:solidFill>
          <a:ln w="9525">
            <a:solidFill>
              <a:schemeClr val="tx1"/>
            </a:solidFill>
            <a:miter lim="800000"/>
            <a:headEnd/>
            <a:tailEnd/>
          </a:ln>
          <a:effectLst/>
        </p:spPr>
        <p:txBody>
          <a:bodyPr lIns="182880" tIns="137160" rIns="182880" bIns="137160">
            <a:spAutoFit/>
          </a:bodyPr>
          <a:lstStyle/>
          <a:p>
            <a:pPr marL="342900" indent="-342900" eaLnBrk="1" hangingPunct="1">
              <a:spcBef>
                <a:spcPct val="5000"/>
              </a:spcBef>
              <a:buClr>
                <a:schemeClr val="folHlink"/>
              </a:buClr>
              <a:buSzPct val="60000"/>
              <a:buFont typeface="Wingdings" pitchFamily="2" charset="2"/>
              <a:buNone/>
            </a:pPr>
            <a:r>
              <a:rPr lang="en-CA" noProof="1">
                <a:solidFill>
                  <a:schemeClr val="accent5">
                    <a:lumMod val="75000"/>
                  </a:schemeClr>
                </a:solidFill>
                <a:latin typeface="Lucida Console" pitchFamily="49" charset="0"/>
                <a:ea typeface="Times New Roman" pitchFamily="18" charset="0"/>
                <a:cs typeface="Courier New" pitchFamily="49" charset="0"/>
              </a:rPr>
              <a:t>// SendMessage override for BCM_SETNOTE message</a:t>
            </a:r>
          </a:p>
          <a:p>
            <a:pPr marL="342900" indent="-342900" eaLnBrk="1" hangingPunct="1">
              <a:spcBef>
                <a:spcPct val="5000"/>
              </a:spcBef>
              <a:buClr>
                <a:schemeClr val="folHlink"/>
              </a:buClr>
              <a:buSzPct val="60000"/>
              <a:buFont typeface="Wingdings" pitchFamily="2" charset="2"/>
              <a:buNone/>
            </a:pPr>
            <a:r>
              <a:rPr lang="en-CA" noProof="1">
                <a:solidFill>
                  <a:schemeClr val="accent5">
                    <a:lumMod val="75000"/>
                  </a:schemeClr>
                </a:solidFill>
                <a:latin typeface="Lucida Console" pitchFamily="49" charset="0"/>
                <a:ea typeface="Times New Roman" pitchFamily="18" charset="0"/>
                <a:cs typeface="Courier New" pitchFamily="49" charset="0"/>
              </a:rPr>
              <a:t>// (BOOL)SNDMSG(hwnd, BCM_SETNOTE, 0, (LPARAM)sz)</a:t>
            </a:r>
            <a:r>
              <a:rPr lang="en-CA" noProof="1">
                <a:solidFill>
                  <a:srgbClr val="008000"/>
                </a:solidFill>
                <a:latin typeface="Lucida Console" pitchFamily="49" charset="0"/>
                <a:ea typeface="Times New Roman" pitchFamily="18" charset="0"/>
                <a:cs typeface="Courier New" pitchFamily="49" charset="0"/>
              </a:rPr>
              <a:t> </a:t>
            </a:r>
            <a:endParaRPr lang="en-CA" noProof="1">
              <a:solidFill>
                <a:srgbClr val="000000"/>
              </a:solidFill>
              <a:latin typeface="Lucida Console" pitchFamily="49" charset="0"/>
              <a:ea typeface="Times New Roman" pitchFamily="18" charset="0"/>
              <a:cs typeface="Courier New" pitchFamily="49" charset="0"/>
            </a:endParaRP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[DllImport("user32.dll", CharSet = CharSet.Unicode)]</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static extern IntPtr SendMessage(HandleRef hWnd,</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   UInt32 Msg, IntPtr wParam, string lParam);</a:t>
            </a:r>
          </a:p>
          <a:p>
            <a:pPr marL="342900" indent="-342900" eaLnBrk="1" hangingPunct="1">
              <a:spcBef>
                <a:spcPct val="5000"/>
              </a:spcBef>
              <a:buClr>
                <a:schemeClr val="folHlink"/>
              </a:buClr>
              <a:buSzPct val="60000"/>
              <a:buFont typeface="Wingdings" pitchFamily="2" charset="2"/>
              <a:buNone/>
            </a:pPr>
            <a:endParaRPr lang="en-CA" noProof="1">
              <a:latin typeface="Lucida Console" pitchFamily="49" charset="0"/>
              <a:ea typeface="Times New Roman" pitchFamily="18" charset="0"/>
              <a:cs typeface="Courier New" pitchFamily="49" charset="0"/>
            </a:endParaRP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const uint BCM_SETNOTE = 0x00001609;</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77190"/>
                                        </p:tgtEl>
                                        <p:attrNameLst>
                                          <p:attrName>style.visibility</p:attrName>
                                        </p:attrNameLst>
                                      </p:cBhvr>
                                      <p:to>
                                        <p:strVal val="visible"/>
                                      </p:to>
                                    </p:set>
                                    <p:animEffect transition="in" filter="dissolve">
                                      <p:cBhvr>
                                        <p:cTn id="7" dur="500"/>
                                        <p:tgtEl>
                                          <p:spTgt spid="477190"/>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77188"/>
                                        </p:tgtEl>
                                        <p:attrNameLst>
                                          <p:attrName>style.visibility</p:attrName>
                                        </p:attrNameLst>
                                      </p:cBhvr>
                                      <p:to>
                                        <p:strVal val="visible"/>
                                      </p:to>
                                    </p:set>
                                    <p:animEffect transition="in" filter="dissolve">
                                      <p:cBhvr>
                                        <p:cTn id="11" dur="500"/>
                                        <p:tgtEl>
                                          <p:spTgt spid="47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7188" grpId="0" animBg="1"/>
      <p:bldP spid="477190"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2309" name="Rectangle 5"/>
          <p:cNvSpPr>
            <a:spLocks noGrp="1" noChangeArrowheads="1"/>
          </p:cNvSpPr>
          <p:nvPr>
            <p:ph idx="1"/>
          </p:nvPr>
        </p:nvSpPr>
        <p:spPr>
          <a:xfrm>
            <a:off x="381000" y="1219200"/>
            <a:ext cx="8351837" cy="431800"/>
          </a:xfrm>
        </p:spPr>
        <p:txBody>
          <a:bodyPr>
            <a:normAutofit fontScale="92500" lnSpcReduction="20000"/>
          </a:bodyPr>
          <a:lstStyle/>
          <a:p>
            <a:r>
              <a:rPr lang="en-US" sz="2800" dirty="0"/>
              <a:t>Enable the note text to be set at design-time</a:t>
            </a:r>
          </a:p>
        </p:txBody>
      </p:sp>
      <p:sp>
        <p:nvSpPr>
          <p:cNvPr id="7" name="Slide Number Placeholder 5"/>
          <p:cNvSpPr>
            <a:spLocks noGrp="1"/>
          </p:cNvSpPr>
          <p:nvPr>
            <p:ph type="sldNum" sz="quarter" idx="12"/>
          </p:nvPr>
        </p:nvSpPr>
        <p:spPr>
          <a:xfrm>
            <a:off x="7239000" y="6243638"/>
            <a:ext cx="1905000" cy="457200"/>
          </a:xfrm>
          <a:prstGeom prst="rect">
            <a:avLst/>
          </a:prstGeom>
        </p:spPr>
        <p:txBody>
          <a:bodyPr/>
          <a:lstStyle/>
          <a:p>
            <a:fld id="{FA0CD97B-5B33-4EA6-B2F9-EC24770329C5}" type="slidenum">
              <a:rPr lang="en-US"/>
              <a:pPr/>
              <a:t>44</a:t>
            </a:fld>
            <a:endParaRPr lang="en-US"/>
          </a:p>
        </p:txBody>
      </p:sp>
      <p:sp>
        <p:nvSpPr>
          <p:cNvPr id="482306" name="Rectangle 2"/>
          <p:cNvSpPr>
            <a:spLocks noGrp="1" noChangeArrowheads="1"/>
          </p:cNvSpPr>
          <p:nvPr>
            <p:ph type="title"/>
          </p:nvPr>
        </p:nvSpPr>
        <p:spPr>
          <a:xfrm>
            <a:off x="285750" y="152401"/>
            <a:ext cx="8723313" cy="609599"/>
          </a:xfrm>
        </p:spPr>
        <p:txBody>
          <a:bodyPr>
            <a:normAutofit fontScale="90000"/>
          </a:bodyPr>
          <a:lstStyle/>
          <a:p>
            <a:r>
              <a:rPr lang="en-US" sz="3600" dirty="0" smtClean="0"/>
              <a:t>Providing design-time support</a:t>
            </a:r>
            <a:endParaRPr lang="en-US" sz="2800" dirty="0"/>
          </a:p>
        </p:txBody>
      </p:sp>
      <p:sp>
        <p:nvSpPr>
          <p:cNvPr id="482307" name="Rectangle 3"/>
          <p:cNvSpPr>
            <a:spLocks noChangeArrowheads="1"/>
          </p:cNvSpPr>
          <p:nvPr/>
        </p:nvSpPr>
        <p:spPr bwMode="auto">
          <a:xfrm>
            <a:off x="685800" y="1905000"/>
            <a:ext cx="7685088" cy="2589940"/>
          </a:xfrm>
          <a:prstGeom prst="rect">
            <a:avLst/>
          </a:prstGeom>
          <a:solidFill>
            <a:schemeClr val="tx1">
              <a:alpha val="15000"/>
            </a:schemeClr>
          </a:solidFill>
          <a:ln w="9525">
            <a:solidFill>
              <a:schemeClr val="tx1"/>
            </a:solidFill>
            <a:miter lim="800000"/>
            <a:headEnd/>
            <a:tailEnd/>
          </a:ln>
          <a:effectLst/>
        </p:spPr>
        <p:txBody>
          <a:bodyPr lIns="182880" tIns="137160" rIns="182880" bIns="137160">
            <a:spAutoFit/>
          </a:bodyPr>
          <a:lstStyle/>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[Category("Appearance")]</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[Description("Specifies the supporting note text.")]</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[BrowsableAttribute(true)]</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public string NoteText</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a:t>
            </a:r>
          </a:p>
          <a:p>
            <a:pPr marL="342900" indent="-342900" eaLnBrk="1" hangingPunct="1">
              <a:spcBef>
                <a:spcPct val="5000"/>
              </a:spcBef>
              <a:buClr>
                <a:schemeClr val="folHlink"/>
              </a:buClr>
              <a:buSzPct val="60000"/>
              <a:buFont typeface="Wingdings" pitchFamily="2" charset="2"/>
              <a:buNone/>
            </a:pPr>
            <a:r>
              <a:rPr lang="en-CA" noProof="1">
                <a:latin typeface="Lucida Console" pitchFamily="49" charset="0"/>
                <a:ea typeface="Times New Roman" pitchFamily="18" charset="0"/>
                <a:cs typeface="Courier New" pitchFamily="49" charset="0"/>
              </a:rPr>
              <a:t>    get { return (</a:t>
            </a:r>
            <a:r>
              <a:rPr lang="en-US" dirty="0" err="1">
                <a:latin typeface="Lucida Console" pitchFamily="49" charset="0"/>
                <a:ea typeface="Times New Roman" pitchFamily="18" charset="0"/>
                <a:cs typeface="Courier New" pitchFamily="49" charset="0"/>
              </a:rPr>
              <a:t>GetNote</a:t>
            </a:r>
            <a:r>
              <a:rPr lang="en-US" dirty="0">
                <a:latin typeface="Lucida Console" pitchFamily="49" charset="0"/>
                <a:ea typeface="Times New Roman" pitchFamily="18" charset="0"/>
                <a:cs typeface="Courier New" pitchFamily="49" charset="0"/>
              </a:rPr>
              <a:t>()</a:t>
            </a:r>
            <a:r>
              <a:rPr lang="en-US" noProof="1">
                <a:latin typeface="Lucida Console" pitchFamily="49" charset="0"/>
                <a:ea typeface="Times New Roman" pitchFamily="18" charset="0"/>
                <a:cs typeface="Courier New" pitchFamily="49" charset="0"/>
              </a:rPr>
              <a:t>); }</a:t>
            </a:r>
          </a:p>
          <a:p>
            <a:pPr marL="342900" indent="-342900" eaLnBrk="1" hangingPunct="1">
              <a:spcBef>
                <a:spcPct val="5000"/>
              </a:spcBef>
              <a:buClr>
                <a:schemeClr val="folHlink"/>
              </a:buClr>
              <a:buSzPct val="60000"/>
              <a:buFont typeface="Wingdings" pitchFamily="2" charset="2"/>
              <a:buNone/>
            </a:pPr>
            <a:r>
              <a:rPr lang="en-US" noProof="1">
                <a:latin typeface="Lucida Console" pitchFamily="49" charset="0"/>
                <a:ea typeface="Times New Roman" pitchFamily="18" charset="0"/>
                <a:cs typeface="Courier New" pitchFamily="49" charset="0"/>
              </a:rPr>
              <a:t>    set </a:t>
            </a:r>
            <a:r>
              <a:rPr lang="en-US" noProof="1" smtClean="0">
                <a:latin typeface="Lucida Console" pitchFamily="49" charset="0"/>
                <a:ea typeface="Times New Roman" pitchFamily="18" charset="0"/>
                <a:cs typeface="Courier New" pitchFamily="49" charset="0"/>
              </a:rPr>
              <a:t>{ SetNote(value); </a:t>
            </a:r>
            <a:r>
              <a:rPr lang="en-US" noProof="1">
                <a:latin typeface="Lucida Console" pitchFamily="49" charset="0"/>
                <a:ea typeface="Times New Roman" pitchFamily="18" charset="0"/>
                <a:cs typeface="Courier New" pitchFamily="49" charset="0"/>
              </a:rPr>
              <a:t>}</a:t>
            </a:r>
          </a:p>
          <a:p>
            <a:pPr marL="342900" indent="-342900" eaLnBrk="1" hangingPunct="1">
              <a:spcBef>
                <a:spcPct val="5000"/>
              </a:spcBef>
              <a:buClr>
                <a:schemeClr val="folHlink"/>
              </a:buClr>
              <a:buSzPct val="60000"/>
              <a:buFont typeface="Wingdings" pitchFamily="2" charset="2"/>
              <a:buNone/>
            </a:pPr>
            <a:r>
              <a:rPr lang="en-US" noProof="1">
                <a:latin typeface="Lucida Console" pitchFamily="49" charset="0"/>
                <a:ea typeface="Times New Roman" pitchFamily="18" charset="0"/>
                <a:cs typeface="Courier New" pitchFamily="49" charset="0"/>
              </a:rPr>
              <a:t>} </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9475" name="Rectangle 3"/>
          <p:cNvSpPr>
            <a:spLocks noGrp="1" noChangeArrowheads="1"/>
          </p:cNvSpPr>
          <p:nvPr>
            <p:ph idx="1"/>
          </p:nvPr>
        </p:nvSpPr>
        <p:spPr>
          <a:xfrm>
            <a:off x="228600" y="762000"/>
            <a:ext cx="8915400" cy="5532438"/>
          </a:xfrm>
        </p:spPr>
        <p:txBody>
          <a:bodyPr/>
          <a:lstStyle/>
          <a:p>
            <a:r>
              <a:rPr lang="en-US" sz="2800" dirty="0"/>
              <a:t>New button styles and messages defined in </a:t>
            </a:r>
            <a:r>
              <a:rPr lang="en-US" sz="2800" dirty="0" err="1"/>
              <a:t>commctrl.h</a:t>
            </a:r>
            <a:r>
              <a:rPr lang="en-US" sz="2800" dirty="0"/>
              <a:t> (available in the Windows SDK)</a:t>
            </a:r>
          </a:p>
          <a:p>
            <a:pPr lvl="1">
              <a:buFont typeface="Wingdings" pitchFamily="2" charset="2"/>
              <a:buNone/>
            </a:pPr>
            <a:r>
              <a:rPr lang="en-US" sz="2000" dirty="0"/>
              <a:t>See %</a:t>
            </a:r>
            <a:r>
              <a:rPr lang="en-US" sz="2000" dirty="0" err="1"/>
              <a:t>sysdrive</a:t>
            </a:r>
            <a:r>
              <a:rPr lang="en-US" sz="2000" dirty="0"/>
              <a:t>%\Program Files\Microsoft SDKs\Windows\v1.0\include </a:t>
            </a:r>
          </a:p>
          <a:p>
            <a:r>
              <a:rPr lang="en-US" sz="2800" dirty="0" err="1"/>
              <a:t>SendMessage</a:t>
            </a:r>
            <a:r>
              <a:rPr lang="en-US" sz="2800" dirty="0"/>
              <a:t> </a:t>
            </a:r>
            <a:r>
              <a:rPr lang="en-US" sz="2800" dirty="0" err="1"/>
              <a:t>interop</a:t>
            </a:r>
            <a:r>
              <a:rPr lang="en-US" sz="2800" dirty="0"/>
              <a:t> definition on </a:t>
            </a:r>
            <a:r>
              <a:rPr lang="en-US" sz="2800" dirty="0" err="1"/>
              <a:t>PInvoke</a:t>
            </a:r>
            <a:r>
              <a:rPr lang="en-US" sz="2800" dirty="0"/>
              <a:t> wiki</a:t>
            </a:r>
          </a:p>
          <a:p>
            <a:pPr lvl="1">
              <a:spcBef>
                <a:spcPct val="15000"/>
              </a:spcBef>
              <a:buFont typeface="Wingdings" pitchFamily="2" charset="2"/>
              <a:buNone/>
            </a:pPr>
            <a:r>
              <a:rPr lang="en-US" sz="2000" dirty="0">
                <a:hlinkClick r:id="rId3"/>
              </a:rPr>
              <a:t>http://www.pinvoke.net/default.aspx/user32/SendMessage.html</a:t>
            </a:r>
            <a:r>
              <a:rPr lang="en-US" sz="2000" dirty="0"/>
              <a:t>  </a:t>
            </a:r>
          </a:p>
          <a:p>
            <a:r>
              <a:rPr lang="en-US" sz="2800" dirty="0"/>
              <a:t>Details on the </a:t>
            </a:r>
            <a:r>
              <a:rPr lang="en-US" sz="2800" dirty="0" err="1"/>
              <a:t>FlatStyle.System</a:t>
            </a:r>
            <a:r>
              <a:rPr lang="en-US" sz="2800" dirty="0"/>
              <a:t> style </a:t>
            </a:r>
            <a:r>
              <a:rPr lang="en-US" sz="1800" dirty="0">
                <a:hlinkClick r:id="rId4"/>
              </a:rPr>
              <a:t>http://msdn2.microsoft.com/en-us/library/system.windows.forms.flatstyle.aspx</a:t>
            </a:r>
            <a:r>
              <a:rPr lang="en-US" sz="1800" dirty="0"/>
              <a:t> </a:t>
            </a:r>
          </a:p>
          <a:p>
            <a:r>
              <a:rPr lang="en-US" sz="2800" dirty="0"/>
              <a:t>UI guidelines for using command links in dialog boxes</a:t>
            </a:r>
          </a:p>
          <a:p>
            <a:pPr>
              <a:spcBef>
                <a:spcPct val="15000"/>
              </a:spcBef>
              <a:buFont typeface="Wingdings" pitchFamily="2" charset="2"/>
              <a:buNone/>
            </a:pPr>
            <a:r>
              <a:rPr lang="en-US" sz="2000" dirty="0"/>
              <a:t>	</a:t>
            </a:r>
            <a:r>
              <a:rPr lang="en-US" sz="2000" dirty="0">
                <a:hlinkClick r:id="rId5"/>
              </a:rPr>
              <a:t>http://msdn.microsoft.com/library/?url=/library/en-us/UxGuide/UXGuide/Windows/DialogBoxes/DialogBoxes.asp?frame=true#commandLinks</a:t>
            </a:r>
            <a:r>
              <a:rPr lang="en-US" sz="2800" dirty="0"/>
              <a:t> </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653F3D1D-0269-4F15-AAE5-C82210E3E69D}" type="slidenum">
              <a:rPr lang="en-US"/>
              <a:pPr/>
              <a:t>45</a:t>
            </a:fld>
            <a:endParaRPr lang="en-US"/>
          </a:p>
        </p:txBody>
      </p:sp>
      <p:sp>
        <p:nvSpPr>
          <p:cNvPr id="489474" name="Rectangle 2"/>
          <p:cNvSpPr>
            <a:spLocks noGrp="1" noChangeArrowheads="1"/>
          </p:cNvSpPr>
          <p:nvPr>
            <p:ph type="title"/>
          </p:nvPr>
        </p:nvSpPr>
        <p:spPr>
          <a:xfrm>
            <a:off x="0" y="228600"/>
            <a:ext cx="9493250" cy="457200"/>
          </a:xfrm>
        </p:spPr>
        <p:txBody>
          <a:bodyPr>
            <a:normAutofit fontScale="90000"/>
          </a:bodyPr>
          <a:lstStyle/>
          <a:p>
            <a:r>
              <a:rPr lang="en-US" dirty="0"/>
              <a:t>Command </a:t>
            </a:r>
            <a:r>
              <a:rPr lang="en-US" dirty="0" smtClean="0"/>
              <a:t>Links Additional information </a:t>
            </a:r>
            <a:endParaRPr lang="en-US" sz="3600"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8021" name="Rectangle 5"/>
          <p:cNvSpPr>
            <a:spLocks noGrp="1" noChangeArrowheads="1"/>
          </p:cNvSpPr>
          <p:nvPr>
            <p:ph idx="1"/>
          </p:nvPr>
        </p:nvSpPr>
        <p:spPr>
          <a:xfrm>
            <a:off x="381000" y="838200"/>
            <a:ext cx="8486775" cy="4724400"/>
          </a:xfrm>
        </p:spPr>
        <p:txBody>
          <a:bodyPr>
            <a:normAutofit/>
          </a:bodyPr>
          <a:lstStyle/>
          <a:p>
            <a:r>
              <a:rPr lang="en-US" sz="3200" dirty="0"/>
              <a:t>Command links and the new common file dialogs are available on Windows Vista and above</a:t>
            </a:r>
          </a:p>
          <a:p>
            <a:pPr lvl="1"/>
            <a:r>
              <a:rPr lang="en-US" sz="2400" dirty="0"/>
              <a:t>Can be added to existing apps and conditionally used when running on Windows Vista and </a:t>
            </a:r>
            <a:r>
              <a:rPr lang="en-US" sz="2400" dirty="0" smtClean="0"/>
              <a:t>above</a:t>
            </a:r>
          </a:p>
          <a:p>
            <a:r>
              <a:rPr lang="en-US" sz="3200" dirty="0" smtClean="0"/>
              <a:t>Command links are still fundamentally buttons, but may look odd with long text on older OS </a:t>
            </a:r>
          </a:p>
          <a:p>
            <a:pPr lvl="1"/>
            <a:endParaRPr lang="en-US" sz="2400" dirty="0"/>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947D4B69-E763-4109-82A0-745E86CE5188}" type="slidenum">
              <a:rPr lang="en-US"/>
              <a:pPr/>
              <a:t>46</a:t>
            </a:fld>
            <a:endParaRPr lang="en-US"/>
          </a:p>
        </p:txBody>
      </p:sp>
      <p:sp>
        <p:nvSpPr>
          <p:cNvPr id="598020" name="Rectangle 4"/>
          <p:cNvSpPr>
            <a:spLocks noGrp="1" noChangeArrowheads="1"/>
          </p:cNvSpPr>
          <p:nvPr>
            <p:ph type="title"/>
          </p:nvPr>
        </p:nvSpPr>
        <p:spPr>
          <a:xfrm>
            <a:off x="381000" y="228601"/>
            <a:ext cx="8763000" cy="685800"/>
          </a:xfrm>
        </p:spPr>
        <p:txBody>
          <a:bodyPr>
            <a:normAutofit/>
          </a:bodyPr>
          <a:lstStyle/>
          <a:p>
            <a:r>
              <a:rPr lang="en-US" sz="3600" dirty="0" smtClean="0">
                <a:solidFill>
                  <a:schemeClr val="tx1">
                    <a:lumMod val="50000"/>
                    <a:lumOff val="50000"/>
                  </a:schemeClr>
                </a:solidFill>
              </a:rPr>
              <a:t>Down-level </a:t>
            </a:r>
            <a:r>
              <a:rPr lang="en-US" sz="3600" dirty="0" smtClean="0">
                <a:solidFill>
                  <a:schemeClr val="tx1">
                    <a:lumMod val="50000"/>
                    <a:lumOff val="50000"/>
                  </a:schemeClr>
                </a:solidFill>
              </a:rPr>
              <a:t>considerations</a:t>
            </a:r>
            <a:endParaRPr lang="en-US" sz="2800" dirty="0">
              <a:solidFill>
                <a:schemeClr val="tx1">
                  <a:lumMod val="50000"/>
                  <a:lumOff val="50000"/>
                </a:schemeClr>
              </a:solidFill>
            </a:endParaRPr>
          </a:p>
        </p:txBody>
      </p:sp>
      <p:pic>
        <p:nvPicPr>
          <p:cNvPr id="5" name="Picture 2"/>
          <p:cNvPicPr>
            <a:picLocks noChangeAspect="1" noChangeArrowheads="1"/>
          </p:cNvPicPr>
          <p:nvPr/>
        </p:nvPicPr>
        <p:blipFill>
          <a:blip r:embed="rId3"/>
          <a:srcRect l="13889" t="51042" r="49305" b="17708"/>
          <a:stretch>
            <a:fillRect/>
          </a:stretch>
        </p:blipFill>
        <p:spPr bwMode="auto">
          <a:xfrm>
            <a:off x="4572000" y="4615132"/>
            <a:ext cx="3962400" cy="2242868"/>
          </a:xfrm>
          <a:prstGeom prst="rect">
            <a:avLst/>
          </a:prstGeom>
          <a:noFill/>
          <a:ln w="9525">
            <a:noFill/>
            <a:miter lim="800000"/>
            <a:headEnd/>
            <a:tailEnd/>
          </a:ln>
          <a:effectLst/>
        </p:spPr>
      </p:pic>
      <p:pic>
        <p:nvPicPr>
          <p:cNvPr id="92162" name="Picture 2"/>
          <p:cNvPicPr>
            <a:picLocks noChangeAspect="1" noChangeArrowheads="1"/>
          </p:cNvPicPr>
          <p:nvPr/>
        </p:nvPicPr>
        <p:blipFill>
          <a:blip r:embed="rId4"/>
          <a:srcRect/>
          <a:stretch>
            <a:fillRect/>
          </a:stretch>
        </p:blipFill>
        <p:spPr bwMode="auto">
          <a:xfrm>
            <a:off x="228600" y="4572000"/>
            <a:ext cx="4057650" cy="2286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0371" name="Rectangle 3"/>
          <p:cNvSpPr>
            <a:spLocks noGrp="1" noChangeArrowheads="1"/>
          </p:cNvSpPr>
          <p:nvPr>
            <p:ph idx="1"/>
          </p:nvPr>
        </p:nvSpPr>
        <p:spPr>
          <a:xfrm>
            <a:off x="457200" y="762000"/>
            <a:ext cx="8410575" cy="6096000"/>
          </a:xfrm>
        </p:spPr>
        <p:txBody>
          <a:bodyPr>
            <a:normAutofit/>
          </a:bodyPr>
          <a:lstStyle/>
          <a:p>
            <a:pPr>
              <a:lnSpc>
                <a:spcPct val="80000"/>
              </a:lnSpc>
            </a:pPr>
            <a:r>
              <a:rPr lang="en-US" sz="3200" dirty="0" smtClean="0"/>
              <a:t>Understanding UAC is vital for application compatibility</a:t>
            </a:r>
          </a:p>
          <a:p>
            <a:pPr lvl="1">
              <a:lnSpc>
                <a:spcPct val="80000"/>
              </a:lnSpc>
            </a:pPr>
            <a:r>
              <a:rPr lang="en-US" sz="2400" dirty="0" smtClean="0"/>
              <a:t>Will virtualization be enough for you?</a:t>
            </a:r>
          </a:p>
          <a:p>
            <a:pPr lvl="1">
              <a:lnSpc>
                <a:spcPct val="80000"/>
              </a:lnSpc>
            </a:pPr>
            <a:r>
              <a:rPr lang="en-US" sz="2400" dirty="0" smtClean="0"/>
              <a:t>Can you make your application work as standard user?</a:t>
            </a:r>
          </a:p>
          <a:p>
            <a:pPr lvl="1">
              <a:lnSpc>
                <a:spcPct val="80000"/>
              </a:lnSpc>
            </a:pPr>
            <a:r>
              <a:rPr lang="en-US" sz="2400" dirty="0" smtClean="0"/>
              <a:t>Does your whole application require elevation or can you partition it?</a:t>
            </a:r>
          </a:p>
          <a:p>
            <a:pPr>
              <a:lnSpc>
                <a:spcPct val="80000"/>
              </a:lnSpc>
            </a:pPr>
            <a:r>
              <a:rPr lang="en-US" sz="3200" dirty="0" smtClean="0"/>
              <a:t>New Win32 UI elements make your apps look like Vista </a:t>
            </a:r>
          </a:p>
          <a:p>
            <a:pPr lvl="1">
              <a:lnSpc>
                <a:spcPct val="80000"/>
              </a:lnSpc>
            </a:pPr>
            <a:r>
              <a:rPr lang="en-US" sz="2400" dirty="0" smtClean="0"/>
              <a:t>Some features exposed </a:t>
            </a:r>
            <a:r>
              <a:rPr lang="en-US" sz="2400" dirty="0"/>
              <a:t>only through native APIs</a:t>
            </a:r>
          </a:p>
          <a:p>
            <a:pPr lvl="1">
              <a:lnSpc>
                <a:spcPct val="80000"/>
              </a:lnSpc>
            </a:pPr>
            <a:r>
              <a:rPr lang="en-US" sz="2400" dirty="0"/>
              <a:t>These features </a:t>
            </a:r>
            <a:r>
              <a:rPr lang="en-US" sz="2400" i="1" dirty="0"/>
              <a:t>can </a:t>
            </a:r>
            <a:r>
              <a:rPr lang="en-US" sz="2400" dirty="0"/>
              <a:t>be used from managed code</a:t>
            </a:r>
          </a:p>
          <a:p>
            <a:pPr lvl="1">
              <a:lnSpc>
                <a:spcPct val="80000"/>
              </a:lnSpc>
            </a:pPr>
            <a:r>
              <a:rPr lang="en-US" sz="2400" dirty="0" smtClean="0"/>
              <a:t>The Windows “Vista Bridge” SDK Samples demonstrate many </a:t>
            </a:r>
            <a:r>
              <a:rPr lang="en-US" sz="2400" dirty="0" err="1" smtClean="0"/>
              <a:t>interop</a:t>
            </a:r>
            <a:r>
              <a:rPr lang="en-US" sz="2400" dirty="0" smtClean="0"/>
              <a:t> techniques in detail</a:t>
            </a:r>
          </a:p>
          <a:p>
            <a:pPr>
              <a:lnSpc>
                <a:spcPct val="80000"/>
              </a:lnSpc>
            </a:pPr>
            <a:r>
              <a:rPr lang="en-US" sz="3200" dirty="0" smtClean="0"/>
              <a:t>Existing </a:t>
            </a:r>
            <a:r>
              <a:rPr lang="en-US" sz="3200" dirty="0"/>
              <a:t>tools can be used today</a:t>
            </a:r>
          </a:p>
          <a:p>
            <a:pPr lvl="1">
              <a:lnSpc>
                <a:spcPct val="80000"/>
              </a:lnSpc>
            </a:pPr>
            <a:r>
              <a:rPr lang="en-US" sz="2400" dirty="0"/>
              <a:t>Better tool support will be available in future releases of Visual Studio</a:t>
            </a:r>
          </a:p>
          <a:p>
            <a:pPr lvl="1">
              <a:lnSpc>
                <a:spcPct val="80000"/>
              </a:lnSpc>
            </a:pPr>
            <a:r>
              <a:rPr lang="en-US" sz="2400" dirty="0"/>
              <a:t>Documentation will </a:t>
            </a:r>
            <a:r>
              <a:rPr lang="en-US" sz="2400" dirty="0" smtClean="0"/>
              <a:t>improve</a:t>
            </a:r>
            <a:endParaRPr lang="en-US" sz="2400" dirty="0"/>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9F4E8F3A-798B-48B1-BEF7-029111104421}" type="slidenum">
              <a:rPr lang="en-US"/>
              <a:pPr/>
              <a:t>47</a:t>
            </a:fld>
            <a:endParaRPr lang="en-US"/>
          </a:p>
        </p:txBody>
      </p:sp>
      <p:sp>
        <p:nvSpPr>
          <p:cNvPr id="570370" name="Rectangle 2"/>
          <p:cNvSpPr>
            <a:spLocks noGrp="1" noChangeArrowheads="1"/>
          </p:cNvSpPr>
          <p:nvPr>
            <p:ph type="title"/>
          </p:nvPr>
        </p:nvSpPr>
        <p:spPr>
          <a:xfrm>
            <a:off x="152400" y="228600"/>
            <a:ext cx="8229600" cy="411162"/>
          </a:xfrm>
        </p:spPr>
        <p:txBody>
          <a:bodyPr>
            <a:normAutofit fontScale="90000"/>
          </a:bodyPr>
          <a:lstStyle/>
          <a:p>
            <a:r>
              <a:rPr lang="en-US" sz="5400" dirty="0"/>
              <a:t>Summary</a:t>
            </a:r>
          </a:p>
        </p:txBody>
      </p:sp>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CA" sz="3200" dirty="0" smtClean="0"/>
              <a:t>Have you tested your app on Vista?</a:t>
            </a:r>
          </a:p>
          <a:p>
            <a:r>
              <a:rPr lang="en-CA" sz="3200" dirty="0" smtClean="0"/>
              <a:t>Do you have any idea what life is like for a non-administrator running your application?</a:t>
            </a:r>
          </a:p>
          <a:p>
            <a:r>
              <a:rPr lang="en-CA" sz="3200" dirty="0" smtClean="0"/>
              <a:t>Do you have a suite of tests that prove your application works?</a:t>
            </a:r>
          </a:p>
          <a:p>
            <a:pPr lvl="1"/>
            <a:r>
              <a:rPr lang="en-CA" sz="2400" dirty="0" smtClean="0"/>
              <a:t>Manual or automated</a:t>
            </a:r>
          </a:p>
          <a:p>
            <a:r>
              <a:rPr lang="en-CA" sz="3200" dirty="0" smtClean="0"/>
              <a:t>Have you started thinking about cool Vista features you’d like to use?</a:t>
            </a:r>
            <a:endParaRPr lang="en-CA" sz="3200" dirty="0"/>
          </a:p>
        </p:txBody>
      </p:sp>
      <p:sp>
        <p:nvSpPr>
          <p:cNvPr id="2" name="Title 1"/>
          <p:cNvSpPr>
            <a:spLocks noGrp="1"/>
          </p:cNvSpPr>
          <p:nvPr>
            <p:ph type="title"/>
          </p:nvPr>
        </p:nvSpPr>
        <p:spPr>
          <a:xfrm>
            <a:off x="381000" y="228600"/>
            <a:ext cx="7772400" cy="685800"/>
          </a:xfrm>
        </p:spPr>
        <p:txBody>
          <a:bodyPr>
            <a:normAutofit fontScale="90000"/>
          </a:bodyPr>
          <a:lstStyle/>
          <a:p>
            <a:r>
              <a:rPr lang="en-CA" sz="4000" dirty="0" smtClean="0"/>
              <a:t>What Are You Doing About Compatibility?</a:t>
            </a:r>
            <a:endParaRPr lang="en-CA" sz="4000" dirty="0"/>
          </a:p>
        </p:txBody>
      </p: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Grp="1" noChangeArrowheads="1"/>
          </p:cNvSpPr>
          <p:nvPr>
            <p:ph idx="1"/>
          </p:nvPr>
        </p:nvSpPr>
        <p:spPr bwMode="black">
          <a:xfrm>
            <a:off x="381000" y="1066800"/>
            <a:ext cx="8153400" cy="5410712"/>
          </a:xfrm>
          <a:noFill/>
          <a:ln/>
        </p:spPr>
        <p:txBody>
          <a:bodyPr>
            <a:spAutoFit/>
          </a:bodyPr>
          <a:lstStyle/>
          <a:p>
            <a:r>
              <a:rPr lang="en-US" sz="3200" dirty="0">
                <a:sym typeface="Wingdings" pitchFamily="2" charset="2"/>
              </a:rPr>
              <a:t>Assumption of running as admin </a:t>
            </a:r>
            <a:endParaRPr lang="en-US" sz="3200" dirty="0" smtClean="0">
              <a:sym typeface="Wingdings" pitchFamily="2" charset="2"/>
            </a:endParaRPr>
          </a:p>
          <a:p>
            <a:pPr lvl="1"/>
            <a:r>
              <a:rPr lang="en-US" sz="2400" dirty="0" smtClean="0">
                <a:sym typeface="Wingdings" pitchFamily="2" charset="2"/>
              </a:rPr>
              <a:t>Accessing </a:t>
            </a:r>
            <a:r>
              <a:rPr lang="en-US" sz="2400" dirty="0">
                <a:sym typeface="Wingdings" pitchFamily="2" charset="2"/>
              </a:rPr>
              <a:t>secure, sensitive </a:t>
            </a:r>
            <a:r>
              <a:rPr lang="en-US" sz="2400" dirty="0" smtClean="0">
                <a:sym typeface="Wingdings" pitchFamily="2" charset="2"/>
              </a:rPr>
              <a:t>resources</a:t>
            </a:r>
            <a:endParaRPr lang="en-US" sz="2400" dirty="0">
              <a:sym typeface="Wingdings" pitchFamily="2" charset="2"/>
            </a:endParaRPr>
          </a:p>
          <a:p>
            <a:r>
              <a:rPr lang="en-US" sz="3200" dirty="0">
                <a:sym typeface="Wingdings" pitchFamily="2" charset="2"/>
              </a:rPr>
              <a:t>Using old system features</a:t>
            </a:r>
          </a:p>
          <a:p>
            <a:r>
              <a:rPr lang="en-US" sz="3200" dirty="0">
                <a:sym typeface="Wingdings" pitchFamily="2" charset="2"/>
              </a:rPr>
              <a:t>Tied to an operating system </a:t>
            </a:r>
            <a:r>
              <a:rPr lang="en-US" sz="3200" dirty="0" smtClean="0">
                <a:sym typeface="Wingdings" pitchFamily="2" charset="2"/>
              </a:rPr>
              <a:t>version</a:t>
            </a:r>
          </a:p>
          <a:p>
            <a:pPr lvl="1"/>
            <a:r>
              <a:rPr lang="en-US" sz="2400" dirty="0" smtClean="0">
                <a:sym typeface="Wingdings" pitchFamily="2" charset="2"/>
              </a:rPr>
              <a:t>The magic of &gt;=</a:t>
            </a:r>
            <a:endParaRPr lang="en-US" sz="2400" dirty="0">
              <a:sym typeface="Wingdings" pitchFamily="2" charset="2"/>
            </a:endParaRPr>
          </a:p>
          <a:p>
            <a:r>
              <a:rPr lang="en-US" sz="3200" dirty="0">
                <a:sym typeface="Wingdings" pitchFamily="2" charset="2"/>
              </a:rPr>
              <a:t>Using internal system calls and data structures</a:t>
            </a:r>
          </a:p>
          <a:p>
            <a:r>
              <a:rPr lang="en-US" sz="3200" dirty="0">
                <a:sym typeface="Wingdings" pitchFamily="2" charset="2"/>
              </a:rPr>
              <a:t>Latent bugs</a:t>
            </a:r>
          </a:p>
          <a:p>
            <a:r>
              <a:rPr lang="en-US" sz="3200" b="1" dirty="0">
                <a:sym typeface="Wingdings" pitchFamily="2" charset="2"/>
              </a:rPr>
              <a:t>Overall, high compatibility in Windows Vista</a:t>
            </a: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F3C60703-2625-4840-9344-57EFA7949A7A}" type="slidenum">
              <a:rPr lang="en-US"/>
              <a:pPr/>
              <a:t>6</a:t>
            </a:fld>
            <a:endParaRPr lang="en-US"/>
          </a:p>
        </p:txBody>
      </p:sp>
      <p:sp>
        <p:nvSpPr>
          <p:cNvPr id="28" name="Rectangle 4"/>
          <p:cNvSpPr>
            <a:spLocks noGrp="1" noChangeArrowheads="1"/>
          </p:cNvSpPr>
          <p:nvPr>
            <p:ph type="title"/>
          </p:nvPr>
        </p:nvSpPr>
        <p:spPr>
          <a:xfrm>
            <a:off x="152400" y="152400"/>
            <a:ext cx="7793037" cy="762000"/>
          </a:xfrm>
          <a:noFill/>
          <a:ln/>
        </p:spPr>
        <p:txBody>
          <a:bodyPr anchor="t">
            <a:spAutoFit/>
          </a:bodyPr>
          <a:lstStyle/>
          <a:p>
            <a:r>
              <a:rPr lang="en-US" dirty="0">
                <a:sym typeface="Wingdings" pitchFamily="2" charset="2"/>
              </a:rPr>
              <a:t>Typical Compatibility Failures</a:t>
            </a:r>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bwMode="black">
          <a:xfrm>
            <a:off x="228600" y="1295400"/>
            <a:ext cx="8494712" cy="4179606"/>
          </a:xfrm>
          <a:noFill/>
          <a:ln/>
        </p:spPr>
        <p:txBody>
          <a:bodyPr>
            <a:spAutoFit/>
          </a:bodyPr>
          <a:lstStyle/>
          <a:p>
            <a:r>
              <a:rPr lang="en-US" sz="3600" dirty="0">
                <a:sym typeface="Wingdings" pitchFamily="2" charset="2"/>
              </a:rPr>
              <a:t>These features will not be available</a:t>
            </a:r>
          </a:p>
          <a:p>
            <a:pPr lvl="1"/>
            <a:r>
              <a:rPr lang="en-US" sz="2800" dirty="0">
                <a:sym typeface="Wingdings" pitchFamily="2" charset="2"/>
              </a:rPr>
              <a:t>Front Page Server Extensions</a:t>
            </a:r>
          </a:p>
          <a:p>
            <a:pPr lvl="1"/>
            <a:r>
              <a:rPr lang="en-US" sz="2800" dirty="0">
                <a:sym typeface="Wingdings" pitchFamily="2" charset="2"/>
              </a:rPr>
              <a:t>Point of presence (POP3) server</a:t>
            </a:r>
          </a:p>
          <a:p>
            <a:pPr lvl="1"/>
            <a:r>
              <a:rPr lang="en-US" sz="2800" dirty="0">
                <a:sym typeface="Wingdings" pitchFamily="2" charset="2"/>
              </a:rPr>
              <a:t>Services for Macintosh</a:t>
            </a:r>
          </a:p>
          <a:p>
            <a:pPr lvl="1"/>
            <a:r>
              <a:rPr lang="en-US" sz="2800" dirty="0">
                <a:sym typeface="Wingdings" pitchFamily="2" charset="2"/>
              </a:rPr>
              <a:t>Kernel mode printer drivers</a:t>
            </a:r>
          </a:p>
          <a:p>
            <a:pPr lvl="1"/>
            <a:r>
              <a:rPr lang="en-US" sz="2800" dirty="0" err="1">
                <a:sym typeface="Wingdings" pitchFamily="2" charset="2"/>
              </a:rPr>
              <a:t>WinHelp</a:t>
            </a:r>
            <a:r>
              <a:rPr lang="en-US" sz="2800" dirty="0">
                <a:sym typeface="Wingdings" pitchFamily="2" charset="2"/>
              </a:rPr>
              <a:t> (HTML Help and CHM files are supported)</a:t>
            </a:r>
          </a:p>
          <a:p>
            <a:pPr lvl="1"/>
            <a:r>
              <a:rPr lang="en-US" sz="2800" dirty="0">
                <a:sym typeface="Wingdings" pitchFamily="2" charset="2"/>
              </a:rPr>
              <a:t>Video overlays removed</a:t>
            </a:r>
          </a:p>
        </p:txBody>
      </p:sp>
      <p:sp>
        <p:nvSpPr>
          <p:cNvPr id="7" name="Slide Number Placeholder 5"/>
          <p:cNvSpPr>
            <a:spLocks noGrp="1"/>
          </p:cNvSpPr>
          <p:nvPr>
            <p:ph type="sldNum" sz="quarter" idx="12"/>
          </p:nvPr>
        </p:nvSpPr>
        <p:spPr>
          <a:xfrm>
            <a:off x="7239000" y="6243638"/>
            <a:ext cx="1905000" cy="457200"/>
          </a:xfrm>
          <a:prstGeom prst="rect">
            <a:avLst/>
          </a:prstGeom>
        </p:spPr>
        <p:txBody>
          <a:bodyPr/>
          <a:lstStyle/>
          <a:p>
            <a:fld id="{B78E8830-9613-4B49-A279-5DD0D009E79F}" type="slidenum">
              <a:rPr lang="en-US"/>
              <a:pPr/>
              <a:t>7</a:t>
            </a:fld>
            <a:endParaRPr lang="en-US"/>
          </a:p>
        </p:txBody>
      </p:sp>
      <p:sp>
        <p:nvSpPr>
          <p:cNvPr id="3" name="Rectangle 2"/>
          <p:cNvSpPr>
            <a:spLocks noGrp="1" noChangeArrowheads="1"/>
          </p:cNvSpPr>
          <p:nvPr>
            <p:ph type="title"/>
          </p:nvPr>
        </p:nvSpPr>
        <p:spPr>
          <a:xfrm>
            <a:off x="152400" y="152400"/>
            <a:ext cx="7793037" cy="762000"/>
          </a:xfrm>
          <a:noFill/>
          <a:ln/>
        </p:spPr>
        <p:txBody>
          <a:bodyPr anchor="t">
            <a:spAutoFit/>
          </a:bodyPr>
          <a:lstStyle/>
          <a:p>
            <a:r>
              <a:rPr lang="en-US" dirty="0">
                <a:sym typeface="Wingdings" pitchFamily="2" charset="2"/>
              </a:rPr>
              <a:t>Removed Components</a:t>
            </a:r>
          </a:p>
        </p:txBody>
      </p:sp>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idx="1"/>
          </p:nvPr>
        </p:nvSpPr>
        <p:spPr bwMode="black">
          <a:xfrm>
            <a:off x="685800" y="990600"/>
            <a:ext cx="7986712" cy="4425827"/>
          </a:xfrm>
          <a:noFill/>
          <a:ln/>
        </p:spPr>
        <p:txBody>
          <a:bodyPr>
            <a:spAutoFit/>
          </a:bodyPr>
          <a:lstStyle/>
          <a:p>
            <a:r>
              <a:rPr lang="en-US" sz="3200" dirty="0">
                <a:sym typeface="Wingdings" pitchFamily="2" charset="2"/>
              </a:rPr>
              <a:t>App checks for specific OS versions</a:t>
            </a:r>
          </a:p>
          <a:p>
            <a:pPr marL="847725" lvl="1" indent="-447675"/>
            <a:r>
              <a:rPr lang="en-US" sz="2400" dirty="0">
                <a:sym typeface="Wingdings" pitchFamily="2" charset="2"/>
              </a:rPr>
              <a:t>Dependency verification</a:t>
            </a:r>
          </a:p>
          <a:p>
            <a:pPr marL="847725" lvl="1" indent="-447675"/>
            <a:r>
              <a:rPr lang="en-US" sz="2400" dirty="0">
                <a:sym typeface="Wingdings" pitchFamily="2" charset="2"/>
              </a:rPr>
              <a:t>Product marketing restrictions</a:t>
            </a:r>
          </a:p>
          <a:p>
            <a:r>
              <a:rPr lang="en-US" sz="3200" dirty="0">
                <a:sym typeface="Wingdings" pitchFamily="2" charset="2"/>
              </a:rPr>
              <a:t>Symptoms vary by app</a:t>
            </a:r>
          </a:p>
          <a:p>
            <a:pPr marL="847725" lvl="1" indent="-447675"/>
            <a:r>
              <a:rPr lang="en-US" sz="2400" dirty="0">
                <a:sym typeface="Wingdings" pitchFamily="2" charset="2"/>
              </a:rPr>
              <a:t>Silently fails to install or launch </a:t>
            </a:r>
          </a:p>
          <a:p>
            <a:pPr marL="847725" lvl="1" indent="-447675"/>
            <a:r>
              <a:rPr lang="en-US" sz="2400" dirty="0" smtClean="0">
                <a:sym typeface="Wingdings" pitchFamily="2" charset="2"/>
              </a:rPr>
              <a:t>Displays </a:t>
            </a:r>
            <a:r>
              <a:rPr lang="en-US" sz="2400" dirty="0">
                <a:sym typeface="Wingdings" pitchFamily="2" charset="2"/>
              </a:rPr>
              <a:t>“unsupported OS” message</a:t>
            </a:r>
          </a:p>
          <a:p>
            <a:r>
              <a:rPr lang="en-US" sz="3200" dirty="0">
                <a:sym typeface="Wingdings" pitchFamily="2" charset="2"/>
              </a:rPr>
              <a:t>Mitigations</a:t>
            </a:r>
          </a:p>
          <a:p>
            <a:pPr marL="847725" lvl="1" indent="-447675"/>
            <a:r>
              <a:rPr lang="en-US" sz="2400" dirty="0">
                <a:sym typeface="Wingdings" pitchFamily="2" charset="2"/>
              </a:rPr>
              <a:t>App should choose the minimal supported </a:t>
            </a:r>
            <a:r>
              <a:rPr lang="en-US" sz="2400" dirty="0" smtClean="0">
                <a:sym typeface="Wingdings" pitchFamily="2" charset="2"/>
              </a:rPr>
              <a:t>OS</a:t>
            </a:r>
          </a:p>
          <a:p>
            <a:pPr marL="847725" lvl="1" indent="-447675"/>
            <a:r>
              <a:rPr lang="en-US" sz="2400" dirty="0" smtClean="0">
                <a:sym typeface="Wingdings" pitchFamily="2" charset="2"/>
              </a:rPr>
              <a:t>Users can use compatibility feature</a:t>
            </a:r>
            <a:endParaRPr lang="en-US" sz="2400" dirty="0">
              <a:sym typeface="Wingdings" pitchFamily="2" charset="2"/>
            </a:endParaRPr>
          </a:p>
        </p:txBody>
      </p:sp>
      <p:sp>
        <p:nvSpPr>
          <p:cNvPr id="6" name="Slide Number Placeholder 5"/>
          <p:cNvSpPr>
            <a:spLocks noGrp="1"/>
          </p:cNvSpPr>
          <p:nvPr>
            <p:ph type="sldNum" sz="quarter" idx="12"/>
          </p:nvPr>
        </p:nvSpPr>
        <p:spPr>
          <a:xfrm>
            <a:off x="7239000" y="6243638"/>
            <a:ext cx="1905000" cy="457200"/>
          </a:xfrm>
          <a:prstGeom prst="rect">
            <a:avLst/>
          </a:prstGeom>
        </p:spPr>
        <p:txBody>
          <a:bodyPr/>
          <a:lstStyle/>
          <a:p>
            <a:fld id="{B2C6C8CD-882F-41D0-9997-E5E5ED3F54CE}" type="slidenum">
              <a:rPr lang="en-US"/>
              <a:pPr/>
              <a:t>8</a:t>
            </a:fld>
            <a:endParaRPr lang="en-US"/>
          </a:p>
        </p:txBody>
      </p:sp>
      <p:sp>
        <p:nvSpPr>
          <p:cNvPr id="9" name="Rectangle 4"/>
          <p:cNvSpPr>
            <a:spLocks noGrp="1" noChangeArrowheads="1"/>
          </p:cNvSpPr>
          <p:nvPr>
            <p:ph type="title"/>
          </p:nvPr>
        </p:nvSpPr>
        <p:spPr>
          <a:xfrm>
            <a:off x="228600" y="152400"/>
            <a:ext cx="7793037" cy="762000"/>
          </a:xfrm>
          <a:noFill/>
          <a:ln/>
        </p:spPr>
        <p:txBody>
          <a:bodyPr anchor="t">
            <a:spAutoFit/>
          </a:bodyPr>
          <a:lstStyle/>
          <a:p>
            <a:r>
              <a:rPr lang="en-US" dirty="0">
                <a:sym typeface="Wingdings" pitchFamily="2" charset="2"/>
              </a:rPr>
              <a:t>Version Checking</a:t>
            </a:r>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a:xfrm>
            <a:off x="7239000" y="6243638"/>
            <a:ext cx="1905000" cy="457200"/>
          </a:xfrm>
          <a:prstGeom prst="rect">
            <a:avLst/>
          </a:prstGeom>
        </p:spPr>
        <p:txBody>
          <a:bodyPr/>
          <a:lstStyle/>
          <a:p>
            <a:fld id="{1BB2FC4D-99CF-4A9A-AA65-A2BAA0BE97AF}" type="slidenum">
              <a:rPr lang="en-US"/>
              <a:pPr/>
              <a:t>9</a:t>
            </a:fld>
            <a:endParaRPr lang="en-US"/>
          </a:p>
        </p:txBody>
      </p:sp>
      <p:sp>
        <p:nvSpPr>
          <p:cNvPr id="2" name="Rectangle 1"/>
          <p:cNvSpPr>
            <a:spLocks noGrp="1"/>
          </p:cNvSpPr>
          <p:nvPr>
            <p:ph type="title"/>
          </p:nvPr>
        </p:nvSpPr>
        <p:spPr>
          <a:xfrm>
            <a:off x="1150938" y="214313"/>
            <a:ext cx="7793037" cy="762000"/>
          </a:xfrm>
          <a:noFill/>
          <a:ln/>
        </p:spPr>
        <p:txBody>
          <a:bodyPr anchor="t">
            <a:spAutoFit/>
          </a:bodyPr>
          <a:lstStyle/>
          <a:p>
            <a:r>
              <a:rPr lang="en-US"/>
              <a:t>Program Compatibility Tab</a:t>
            </a:r>
          </a:p>
        </p:txBody>
      </p:sp>
      <p:pic>
        <p:nvPicPr>
          <p:cNvPr id="525315" name="Picture 1"/>
          <p:cNvPicPr>
            <a:picLocks noChangeAspect="1" noChangeArrowheads="1"/>
          </p:cNvPicPr>
          <p:nvPr/>
        </p:nvPicPr>
        <p:blipFill>
          <a:blip r:embed="rId3"/>
          <a:srcRect/>
          <a:stretch>
            <a:fillRect/>
          </a:stretch>
        </p:blipFill>
        <p:spPr bwMode="gray">
          <a:xfrm>
            <a:off x="2743200" y="1066800"/>
            <a:ext cx="3495675" cy="4791075"/>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1662</TotalTime>
  <Words>7280</Words>
  <Application>Microsoft Office PowerPoint</Application>
  <PresentationFormat>On-screen Show (4:3)</PresentationFormat>
  <Paragraphs>708</Paragraphs>
  <Slides>47</Slides>
  <Notes>46</Notes>
  <HiddenSlides>14</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Concourse</vt:lpstr>
      <vt:lpstr>It’s Vista Time Is your application ready?</vt:lpstr>
      <vt:lpstr>Innovation and Compatibility</vt:lpstr>
      <vt:lpstr>Where Are We Today? Operating system, frameworks and tools</vt:lpstr>
      <vt:lpstr>What is Microsoft Doing About Compatibility?</vt:lpstr>
      <vt:lpstr>What Are You Doing About Compatibility?</vt:lpstr>
      <vt:lpstr>Typical Compatibility Failures</vt:lpstr>
      <vt:lpstr>Removed Components</vt:lpstr>
      <vt:lpstr>Version Checking</vt:lpstr>
      <vt:lpstr>Program Compatibility Tab</vt:lpstr>
      <vt:lpstr>User Account Control</vt:lpstr>
      <vt:lpstr>User Account Control</vt:lpstr>
      <vt:lpstr>Virtualization</vt:lpstr>
      <vt:lpstr>Virtualization</vt:lpstr>
      <vt:lpstr>Guidance</vt:lpstr>
      <vt:lpstr>How to make an app UAC-aware</vt:lpstr>
      <vt:lpstr>Making an app UAC-aware</vt:lpstr>
      <vt:lpstr>UAC-aware app manifest</vt:lpstr>
      <vt:lpstr>Slide 18</vt:lpstr>
      <vt:lpstr>Launching an elevated process</vt:lpstr>
      <vt:lpstr>How To Embed A Manifest In A Managed Assembly</vt:lpstr>
      <vt:lpstr>User Account Control Tips for debugging in Visual Studio 2005</vt:lpstr>
      <vt:lpstr>Setting the security shield icon</vt:lpstr>
      <vt:lpstr>Down-level considerations</vt:lpstr>
      <vt:lpstr>Application Updates</vt:lpstr>
      <vt:lpstr>USER, GDI and DPI</vt:lpstr>
      <vt:lpstr>Miscellaneous</vt:lpstr>
      <vt:lpstr>Why make your app compatible?</vt:lpstr>
      <vt:lpstr>Windows Vista Desktop Search</vt:lpstr>
      <vt:lpstr>Windows Desktop Search OLE DB Provider for Windows Search</vt:lpstr>
      <vt:lpstr>OLE DB Provider query syntax</vt:lpstr>
      <vt:lpstr>OLE DB Provider query predicates</vt:lpstr>
      <vt:lpstr>Down-level considerations</vt:lpstr>
      <vt:lpstr>Windows Vista File Open Dialog</vt:lpstr>
      <vt:lpstr>Common File Dialog APIs</vt:lpstr>
      <vt:lpstr>Common File Dialog APIs</vt:lpstr>
      <vt:lpstr>Using the new common file dialogs</vt:lpstr>
      <vt:lpstr>Slide 37</vt:lpstr>
      <vt:lpstr>Command links</vt:lpstr>
      <vt:lpstr>Using Command Links in Windows Forms</vt:lpstr>
      <vt:lpstr>Slide 40</vt:lpstr>
      <vt:lpstr>Using command links in Windows Forms</vt:lpstr>
      <vt:lpstr>Setting the necessary styles</vt:lpstr>
      <vt:lpstr>Setting the note text</vt:lpstr>
      <vt:lpstr>Providing design-time support</vt:lpstr>
      <vt:lpstr>Command Links Additional information </vt:lpstr>
      <vt:lpstr>Down-level considerations</vt:lpstr>
      <vt:lpstr>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dc:creator>
  <cp:lastModifiedBy>Kate Gregory</cp:lastModifiedBy>
  <cp:revision>84</cp:revision>
  <dcterms:created xsi:type="dcterms:W3CDTF">2007-02-17T00:46:27Z</dcterms:created>
  <dcterms:modified xsi:type="dcterms:W3CDTF">2007-05-27T15:17:00Z</dcterms:modified>
</cp:coreProperties>
</file>