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2"/>
  </p:sldMasterIdLst>
  <p:notesMasterIdLst>
    <p:notesMasterId r:id="rId8"/>
  </p:notesMasterIdLst>
  <p:handoutMasterIdLst>
    <p:handoutMasterId r:id="rId9"/>
  </p:handoutMasterIdLst>
  <p:sldIdLst>
    <p:sldId id="327" r:id="rId3"/>
    <p:sldId id="328" r:id="rId4"/>
    <p:sldId id="329" r:id="rId5"/>
    <p:sldId id="330" r:id="rId6"/>
    <p:sldId id="331" r:id="rId7"/>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ather Simmonsen" initials="H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07/7/12/main">
          <a:srgbClr xmlns:mc="http://schemas.openxmlformats.org/markup-compatibility/2006" xmlns:a14="http://schemas.microsoft.com/office/drawing/2007/7/7/main" val="FF0000" mc:Ignorable=""/>
        </p14:laserClr>
      </p:ext>
      <p:ext uri="{2FDB2607-1784-4EEB-B798-7EB5836EED8A}">
        <p14:showMediaCtrls xmlns:p14="http://schemas.microsoft.com/office/powerpoint/2007/7/12/main" val="1"/>
      </p:ext>
    </p:extLst>
  </p:showPr>
  <p:clrMru>
    <a:srgbClr xmlns:mc="http://schemas.openxmlformats.org/markup-compatibility/2006" xmlns:a14="http://schemas.microsoft.com/office/drawing/2007/7/7/main" val="CCFFCC" mc:Ignorable=""/>
    <a:srgbClr xmlns:mc="http://schemas.openxmlformats.org/markup-compatibility/2006" xmlns:a14="http://schemas.microsoft.com/office/drawing/2007/7/7/main" val="CCCCCC" mc:Ignorable=""/>
    <a:srgbClr xmlns:mc="http://schemas.openxmlformats.org/markup-compatibility/2006" xmlns:a14="http://schemas.microsoft.com/office/drawing/2007/7/7/main" val="99CC99" mc:Ignorable=""/>
    <a:srgbClr xmlns:mc="http://schemas.openxmlformats.org/markup-compatibility/2006" xmlns:a14="http://schemas.microsoft.com/office/drawing/2007/7/7/main" val="F6AE1E" mc:Ignorable=""/>
    <a:srgbClr xmlns:mc="http://schemas.openxmlformats.org/markup-compatibility/2006" xmlns:a14="http://schemas.microsoft.com/office/drawing/2007/7/7/main" val="FFFFFF" mc:Ignorable=""/>
    <a:srgbClr xmlns:mc="http://schemas.openxmlformats.org/markup-compatibility/2006" xmlns:a14="http://schemas.microsoft.com/office/drawing/2007/7/7/main" val="FF0066" mc:Ignorable=""/>
    <a:srgbClr xmlns:mc="http://schemas.openxmlformats.org/markup-compatibility/2006" xmlns:a14="http://schemas.microsoft.com/office/drawing/2007/7/7/main" val="000000" mc:Ignorable=""/>
    <a:srgbClr xmlns:mc="http://schemas.openxmlformats.org/markup-compatibility/2006" xmlns:a14="http://schemas.microsoft.com/office/drawing/2007/7/7/main" val="F3AF35" mc:Ignorable=""/>
    <a:srgbClr xmlns:mc="http://schemas.openxmlformats.org/markup-compatibility/2006" xmlns:a14="http://schemas.microsoft.com/office/drawing/2007/7/7/main" val="9C42E6" mc:Ignorable=""/>
    <a:srgbClr xmlns:mc="http://schemas.openxmlformats.org/markup-compatibility/2006" xmlns:a14="http://schemas.microsoft.com/office/drawing/2007/7/7/main" val="D1943B" mc:Ignorable=""/>
  </p:clrMru>
  <p:extLst>
    <p:ext uri="{E76CE94A-603C-4142-B9EB-6D1370010A27}">
      <p14:discardImageEditData xmlns:p14="http://schemas.microsoft.com/office/powerpoint/2007/7/12/main" val="0"/>
    </p:ext>
    <p:ext uri="{D31A062A-798A-4329-ABDD-BBA856620510}">
      <p14:defaultImageDpi xmlns:p14="http://schemas.microsoft.com/office/powerpoint/2007/7/12/main" val="22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6" autoAdjust="0"/>
    <p:restoredTop sz="78720" autoAdjust="0"/>
  </p:normalViewPr>
  <p:slideViewPr>
    <p:cSldViewPr snapToGrid="0">
      <p:cViewPr>
        <p:scale>
          <a:sx n="60" d="100"/>
          <a:sy n="60" d="100"/>
        </p:scale>
        <p:origin x="-1938" y="-444"/>
      </p:cViewPr>
      <p:guideLst>
        <p:guide orient="horz" pos="144"/>
        <p:guide orient="horz" pos="895"/>
        <p:guide orient="horz" pos="1484"/>
        <p:guide orient="horz" pos="1200"/>
        <p:guide orient="horz" pos="2736"/>
        <p:guide orient="horz" pos="3897"/>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64" d="100"/>
          <a:sy n="64" d="100"/>
        </p:scale>
        <p:origin x="-281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err="1" smtClean="0"/>
              <a:t>Tech·Ed</a:t>
            </a:r>
            <a:r>
              <a:rPr lang="en-US" dirty="0" smtClean="0"/>
              <a:t>  North America 2009</a:t>
            </a:r>
            <a:endParaRPr lang="en-US" dirty="0">
              <a:latin typeface="Trebuchet MS"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smtClean="0">
                <a:latin typeface="Trebuchet MS" pitchFamily="34" charset="0"/>
              </a:rPr>
              <a:t>May 11 – 15, 2009</a:t>
            </a:r>
            <a:endParaRPr lang="en-US" dirty="0">
              <a:latin typeface="Trebuchet MS" pitchFamily="34" charset="0"/>
            </a:endParaRPr>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xmlns:mc="http://schemas.openxmlformats.org/markup-compatibility/2006" xmlns:a14="http://schemas.microsoft.com/office/drawing/2007/7/7/main" val="000000" mc:Ignorable=""/>
                </a:solidFill>
                <a:latin typeface="Trebuchet MS" pitchFamily="34" charset="0"/>
              </a:rPr>
              <a:t>© 2009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07/7/7/main" val="000000" mc:Ignorable=""/>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07/7/7/main" val="000000" mc:Ignorable=""/>
                </a:solidFill>
                <a:latin typeface="Trebuchet MS" pitchFamily="34" charset="0"/>
              </a:rPr>
            </a:br>
            <a:r>
              <a:rPr lang="en-US" sz="500" dirty="0" smtClean="0">
                <a:solidFill>
                  <a:srgbClr xmlns:mc="http://schemas.openxmlformats.org/markup-compatibility/2006" xmlns:a14="http://schemas.microsoft.com/office/drawing/2007/7/7/main" val="000000" mc:Ignorable=""/>
                </a:solidFill>
                <a:latin typeface="Trebuchet MS"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latin typeface="Trebuchet MS" pitchFamily="34" charset="0"/>
              </a:rPr>
              <a:pPr/>
              <a:t>‹#›</a:t>
            </a:fld>
            <a:endParaRPr lang="en-US" dirty="0">
              <a:latin typeface="Trebuchet MS" pitchFamily="34" charset="0"/>
            </a:endParaRPr>
          </a:p>
        </p:txBody>
      </p:sp>
    </p:spTree>
    <p:extLst>
      <p:ext uri="{BB962C8B-B14F-4D97-AF65-F5344CB8AC3E}">
        <p14:creationId xmlns:p14="http://schemas.microsoft.com/office/powerpoint/2007/7/12/main" val="641358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rebuchet MS" pitchFamily="34" charset="0"/>
              </a:defRPr>
            </a:lvl1pPr>
          </a:lstStyle>
          <a:p>
            <a:r>
              <a:rPr lang="en-US" dirty="0" err="1" smtClean="0"/>
              <a:t>Tech·Ed</a:t>
            </a:r>
            <a:r>
              <a:rPr lang="en-US" dirty="0" smtClean="0"/>
              <a:t>  North America 2009</a:t>
            </a:r>
            <a:endParaRPr lang="en-US" dirty="0">
              <a:latin typeface="Trebuchet MS" pitchFamily="34" charset="0"/>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rebuchet MS" pitchFamily="34" charset="0"/>
              </a:defRPr>
            </a:lvl1pPr>
          </a:lstStyle>
          <a:p>
            <a:r>
              <a:rPr lang="en-US" dirty="0" smtClean="0"/>
              <a:t>May 11 – 15, 2009</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400">
                <a:latin typeface="Segoe" pitchFamily="34" charset="0"/>
              </a:defRPr>
            </a:lvl1pPr>
          </a:lstStyle>
          <a:p>
            <a:r>
              <a:rPr lang="en-US" smtClean="0">
                <a:solidFill>
                  <a:srgbClr xmlns:mc="http://schemas.openxmlformats.org/markup-compatibility/2006" xmlns:a14="http://schemas.microsoft.com/office/drawing/2007/7/7/main" val="000000" mc:Ignorable=""/>
                </a:solidFill>
                <a:latin typeface="Trebuchet MS" pitchFamily="34" charset="0"/>
              </a:rPr>
              <a:t>© 2009 Microsoft Corporation. All rights reserved. Microsoft, Windows, Windows Vista and other product names are or may be registered trademarks and/or trademarks in the U.S. and/or other countries.</a:t>
            </a:r>
          </a:p>
          <a:p>
            <a:r>
              <a:rPr lang="en-US" sz="500" smtClean="0">
                <a:solidFill>
                  <a:srgbClr xmlns:mc="http://schemas.openxmlformats.org/markup-compatibility/2006" xmlns:a14="http://schemas.microsoft.com/office/drawing/2007/7/7/main" val="000000" mc:Ignorable=""/>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smtClean="0">
                <a:solidFill>
                  <a:srgbClr xmlns:mc="http://schemas.openxmlformats.org/markup-compatibility/2006" xmlns:a14="http://schemas.microsoft.com/office/drawing/2007/7/7/main" val="000000" mc:Ignorable=""/>
                </a:solidFill>
                <a:latin typeface="Trebuchet MS" pitchFamily="34" charset="0"/>
              </a:rPr>
            </a:br>
            <a:r>
              <a:rPr lang="en-US" sz="500" smtClean="0">
                <a:solidFill>
                  <a:srgbClr xmlns:mc="http://schemas.openxmlformats.org/markup-compatibility/2006" xmlns:a14="http://schemas.microsoft.com/office/drawing/2007/7/7/main" val="000000" mc:Ignorable=""/>
                </a:solidFill>
                <a:latin typeface="Trebuchet MS" pitchFamily="34" charset="0"/>
              </a:rPr>
              <a:t>MICROSOFT MAKES NO WARRANTIES, EXPRESS, IMPLIED OR STATUTORY, AS TO THE INFORMATION IN THIS PRESENTATION.</a:t>
            </a:r>
            <a:endParaRPr lang="en-US" sz="500" dirty="0" smtClean="0">
              <a:solidFill>
                <a:srgbClr xmlns:mc="http://schemas.openxmlformats.org/markup-compatibility/2006" xmlns:a14="http://schemas.microsoft.com/office/drawing/2007/7/7/main" val="000000" mc:Ignorable=""/>
              </a:solidFill>
              <a:latin typeface="Trebuchet MS" pitchFamily="34" charset="0"/>
            </a:endParaRP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atin typeface="Trebuchet MS" pitchFamily="34" charset="0"/>
              </a:defRPr>
            </a:lvl1pPr>
          </a:lstStyle>
          <a:p>
            <a:fld id="{8B263312-38AA-4E1E-B2B5-0F8F122B24FE}" type="slidenum">
              <a:rPr lang="en-US" smtClean="0"/>
              <a:pPr/>
              <a:t>‹#›</a:t>
            </a:fld>
            <a:endParaRPr lang="en-US" dirty="0"/>
          </a:p>
        </p:txBody>
      </p:sp>
    </p:spTree>
    <p:extLst>
      <p:ext uri="{BB962C8B-B14F-4D97-AF65-F5344CB8AC3E}">
        <p14:creationId xmlns:p14="http://schemas.microsoft.com/office/powerpoint/2007/7/12/main" val="2588798721"/>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Trebuchet MS"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Trebuchet MS"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1</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
        <p:nvSpPr>
          <p:cNvPr id="6" name="Slide Image Placeholder 5"/>
          <p:cNvSpPr>
            <a:spLocks noGrp="1" noRot="1" noChangeAspect="1"/>
          </p:cNvSpPr>
          <p:nvPr>
            <p:ph type="sldImg"/>
          </p:nvPr>
        </p:nvSpPr>
        <p:spPr>
          <a:xfrm>
            <a:off x="1535113" y="457200"/>
            <a:ext cx="3736975" cy="2801938"/>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490251" y="3929349"/>
            <a:ext cx="7921912" cy="1337595"/>
          </a:xfrm>
        </p:spPr>
        <p:txBody>
          <a:bodyPr>
            <a:noAutofit/>
          </a:bodyPr>
          <a:lstStyle>
            <a:lvl1pPr algn="l" defTabSz="914363" rtl="0" eaLnBrk="1" latinLnBrk="0" hangingPunct="1">
              <a:lnSpc>
                <a:spcPct val="90000"/>
              </a:lnSpc>
              <a:spcBef>
                <a:spcPct val="0"/>
              </a:spcBef>
              <a:buNone/>
              <a:defRPr lang="en-US" sz="6000" b="1" kern="1200" cap="none" spc="-15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bwMode="white">
          <a:xfrm>
            <a:off x="4475221" y="5341785"/>
            <a:ext cx="3812443" cy="461665"/>
          </a:xfrm>
        </p:spPr>
        <p:txBody>
          <a:bodyPr>
            <a:noAutofit/>
          </a:bodyPr>
          <a:lstStyle>
            <a:lvl1pPr marL="0" indent="0" algn="l">
              <a:lnSpc>
                <a:spcPct val="90000"/>
              </a:lnSpc>
              <a:spcBef>
                <a:spcPts val="0"/>
              </a:spcBef>
              <a:buNone/>
              <a:defRPr sz="2400">
                <a:solidFill>
                  <a:schemeClr val="tx1"/>
                </a:solidFill>
                <a:latin typeface="+mn-l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xmlns:p14="http://schemas.microsoft.com/office/powerpoint/2007/7/12/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100000"/>
              <a:buFontTx/>
              <a:buBlip>
                <a:blip r:embed="rId2"/>
              </a:buBlip>
              <a:defRPr/>
            </a:lvl1pPr>
            <a:lvl2pPr>
              <a:buClr>
                <a:schemeClr val="tx1"/>
              </a:buClr>
              <a:buSzPct val="90000"/>
              <a:buFontTx/>
              <a:buBlip>
                <a:blip r:embed="rId3"/>
              </a:buBlip>
              <a:defRPr/>
            </a:lvl2pPr>
            <a:lvl3pPr>
              <a:buClr>
                <a:schemeClr val="tx1"/>
              </a:buClr>
              <a:buSzPct val="90000"/>
              <a:buFontTx/>
              <a:buBlip>
                <a:blip r:embed="rId3"/>
              </a:buBlip>
              <a:defRPr/>
            </a:lvl3pPr>
            <a:lvl4pPr>
              <a:buClr>
                <a:schemeClr val="tx1"/>
              </a:buClr>
              <a:buSzPct val="90000"/>
              <a:buFontTx/>
              <a:buBlip>
                <a:blip r:embed="rId3"/>
              </a:buBlip>
              <a:defRPr/>
            </a:lvl4pPr>
            <a:lvl5pPr>
              <a:buClr>
                <a:schemeClr val="tx1"/>
              </a:buClr>
              <a:buSzPct val="90000"/>
              <a:buFontTx/>
              <a:buBlip>
                <a:blip r:embed="rId3"/>
              </a:buBlip>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Light background developer co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7" descr="white-green code shape.png"/>
          <p:cNvPicPr>
            <a:picLocks noChangeAspect="1"/>
          </p:cNvPicPr>
          <p:nvPr userDrawn="1"/>
        </p:nvPicPr>
        <p:blipFill>
          <a:blip r:embed="rId3"/>
          <a:stretch>
            <a:fillRect/>
          </a:stretch>
        </p:blipFill>
        <p:spPr bwMode="white">
          <a:xfrm>
            <a:off x="0" y="0"/>
            <a:ext cx="9144000" cy="6858000"/>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7" name="Text Placeholder 6"/>
          <p:cNvSpPr>
            <a:spLocks noGrp="1"/>
          </p:cNvSpPr>
          <p:nvPr>
            <p:ph type="body" sz="quarter" idx="10"/>
          </p:nvPr>
        </p:nvSpPr>
        <p:spPr>
          <a:xfrm>
            <a:off x="387055" y="1572364"/>
            <a:ext cx="8346073" cy="1698927"/>
          </a:xfrm>
        </p:spPr>
        <p:txBody>
          <a:bodyPr/>
          <a:lstStyle>
            <a:lvl1pPr marL="0" indent="0">
              <a:lnSpc>
                <a:spcPct val="80000"/>
              </a:lnSpc>
              <a:buFontTx/>
              <a:buNone/>
              <a:defRPr sz="2800" b="0">
                <a:solidFill>
                  <a:srgbClr xmlns:mc="http://schemas.openxmlformats.org/markup-compatibility/2006" xmlns:a14="http://schemas.microsoft.com/office/drawing/2007/7/7/main" val="000000" mc:Ignorable=""/>
                </a:solidFill>
                <a:latin typeface="Consolas" pitchFamily="49" charset="0"/>
                <a:cs typeface="Courier New" pitchFamily="49" charset="0"/>
              </a:defRPr>
            </a:lvl1pPr>
            <a:lvl2pPr marL="457200" indent="6350">
              <a:lnSpc>
                <a:spcPct val="80000"/>
              </a:lnSpc>
              <a:buFontTx/>
              <a:buNone/>
              <a:defRPr sz="2400" b="0">
                <a:solidFill>
                  <a:srgbClr xmlns:mc="http://schemas.openxmlformats.org/markup-compatibility/2006" xmlns:a14="http://schemas.microsoft.com/office/drawing/2007/7/7/main" val="000000" mc:Ignorable=""/>
                </a:solidFill>
                <a:latin typeface="Consolas" pitchFamily="49" charset="0"/>
                <a:cs typeface="Courier New" pitchFamily="49" charset="0"/>
              </a:defRPr>
            </a:lvl2pPr>
            <a:lvl3pPr marL="796925" indent="0">
              <a:lnSpc>
                <a:spcPct val="80000"/>
              </a:lnSpc>
              <a:buFontTx/>
              <a:buNone/>
              <a:defRPr sz="2000" b="0">
                <a:solidFill>
                  <a:srgbClr xmlns:mc="http://schemas.openxmlformats.org/markup-compatibility/2006" xmlns:a14="http://schemas.microsoft.com/office/drawing/2007/7/7/main" val="000000" mc:Ignorable=""/>
                </a:solidFill>
                <a:latin typeface="Consolas" pitchFamily="49" charset="0"/>
                <a:cs typeface="Courier New" pitchFamily="49" charset="0"/>
              </a:defRPr>
            </a:lvl3pPr>
            <a:lvl4pPr marL="1147763" indent="20638">
              <a:lnSpc>
                <a:spcPct val="80000"/>
              </a:lnSpc>
              <a:buFontTx/>
              <a:buNone/>
              <a:defRPr sz="2000" b="0">
                <a:solidFill>
                  <a:srgbClr xmlns:mc="http://schemas.openxmlformats.org/markup-compatibility/2006" xmlns:a14="http://schemas.microsoft.com/office/drawing/2007/7/7/main" val="000000" mc:Ignorable=""/>
                </a:solidFill>
                <a:latin typeface="Consolas" pitchFamily="49" charset="0"/>
                <a:cs typeface="Courier New" pitchFamily="49" charset="0"/>
              </a:defRPr>
            </a:lvl4pPr>
            <a:lvl5pPr marL="1489075" indent="0">
              <a:lnSpc>
                <a:spcPct val="80000"/>
              </a:lnSpc>
              <a:buFontTx/>
              <a:buNone/>
              <a:defRPr sz="2000" b="0">
                <a:solidFill>
                  <a:srgbClr xmlns:mc="http://schemas.openxmlformats.org/markup-compatibility/2006" xmlns:a14="http://schemas.microsoft.com/office/drawing/2007/7/7/main" val="000000" mc:Ignorable=""/>
                </a:solidFill>
                <a:latin typeface="Consolas" pitchFamily="49" charset="0"/>
                <a:cs typeface="Courier New"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30249" y="4992403"/>
            <a:ext cx="7651245" cy="752822"/>
          </a:xfrm>
        </p:spPr>
        <p:txBody>
          <a:bodyPr vert="horz" wrap="square" lIns="0" tIns="0" rIns="0" bIns="0" rtlCol="0" anchor="t">
            <a:noAutofit/>
          </a:bodyPr>
          <a:lstStyle>
            <a:lvl1pPr algn="l" defTabSz="914363" rtl="0" eaLnBrk="1" latinLnBrk="0" hangingPunct="1">
              <a:lnSpc>
                <a:spcPct val="90000"/>
              </a:lnSpc>
              <a:spcBef>
                <a:spcPct val="0"/>
              </a:spcBef>
              <a:buNone/>
              <a:defRPr lang="en-US" sz="4000" b="0" kern="1200" cap="none" spc="-150" dirty="0">
                <a:ln w="3175">
                  <a:noFill/>
                </a:ln>
                <a:solidFill>
                  <a:schemeClr val="bg1"/>
                </a:solidFill>
                <a:effectLst/>
                <a:latin typeface="+mn-lt"/>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bwMode="white">
          <a:xfrm>
            <a:off x="730249" y="5746265"/>
            <a:ext cx="6803209" cy="461665"/>
          </a:xfrm>
        </p:spPr>
        <p:txBody>
          <a:bodyPr>
            <a:noAutofit/>
          </a:bodyPr>
          <a:lstStyle>
            <a:lvl1pPr marL="0" indent="0" algn="l">
              <a:lnSpc>
                <a:spcPct val="90000"/>
              </a:lnSpc>
              <a:spcBef>
                <a:spcPts val="0"/>
              </a:spcBef>
              <a:buNone/>
              <a:defRPr sz="2000">
                <a:solidFill>
                  <a:schemeClr val="tx1">
                    <a:tint val="75000"/>
                  </a:schemeClr>
                </a:solidFill>
                <a:latin typeface="+mn-l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bwMode="white">
          <a:xfrm>
            <a:off x="510793" y="3813437"/>
            <a:ext cx="7681913" cy="1059925"/>
          </a:xfrm>
        </p:spPr>
        <p:txBody>
          <a:bodyPr anchor="t" anchorCtr="0">
            <a:noAutofit/>
          </a:bodyPr>
          <a:lstStyle>
            <a:lvl1pPr marL="0" indent="0" algn="l">
              <a:buFont typeface="Arial" pitchFamily="34" charset="0"/>
              <a:buNone/>
              <a:defRPr kumimoji="0" lang="en-US" sz="8000" b="1" i="0" u="none" strike="noStrike" kern="1200" cap="none" spc="-560" normalizeH="0" baseline="0" noProof="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uLnTx/>
                <a:uFillTx/>
                <a:latin typeface="+mj-lt"/>
                <a:ea typeface="+mn-ea"/>
                <a:cs typeface="+mn-cs"/>
              </a:defRPr>
            </a:lvl1pPr>
          </a:lstStyle>
          <a:p>
            <a:pPr lvl="0"/>
            <a:r>
              <a:rPr lang="en-US" dirty="0" smtClean="0"/>
              <a:t>click to…</a:t>
            </a:r>
          </a:p>
        </p:txBody>
      </p:sp>
    </p:spTree>
  </p:cSld>
  <p:clrMapOvr>
    <a:masterClrMapping/>
  </p:clrMapOvr>
  <p:transition xmlns:p14="http://schemas.microsoft.com/office/powerpoint/2007/7/12/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atin typeface="+mn-lt"/>
              </a:defRPr>
            </a:lvl1pPr>
            <a:lvl2pPr>
              <a:lnSpc>
                <a:spcPct val="90000"/>
              </a:lnSpc>
              <a:defRPr>
                <a:latin typeface="+mn-lt"/>
              </a:defRPr>
            </a:lvl2pPr>
            <a:lvl3pPr>
              <a:lnSpc>
                <a:spcPct val="90000"/>
              </a:lnSpc>
              <a:defRPr>
                <a:latin typeface="+mn-lt"/>
              </a:defRPr>
            </a:lvl3pPr>
            <a:lvl4pPr>
              <a:lnSpc>
                <a:spcPct val="90000"/>
              </a:lnSpc>
              <a:defRPr>
                <a:latin typeface="+mn-lt"/>
              </a:defRPr>
            </a:lvl4pPr>
            <a:lvl5pPr>
              <a:lnSpc>
                <a:spcPct val="90000"/>
              </a:lnSpc>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4"/>
            <a:ext cx="8382000" cy="4561205"/>
          </a:xfrm>
        </p:spPr>
        <p:txBody>
          <a:bodyPr>
            <a:noAutofit/>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07/7/12/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xmlns:p14="http://schemas.microsoft.com/office/powerpoint/2007/7/12/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07/7/12/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xmlns:p14="http://schemas.microsoft.com/office/powerpoint/2007/7/12/mai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1999" cy="2135969"/>
          </a:xfrm>
          <a:prstGeom prst="rect">
            <a:avLst/>
          </a:prstGeom>
        </p:spPr>
        <p:txBody>
          <a:bodyPr vert="horz" wrap="square"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24" r:id="rId11"/>
  </p:sldLayoutIdLst>
  <p:transition xmlns:p14="http://schemas.microsoft.com/office/powerpoint/2007/7/12/mai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rgbClr xmlns:mc="http://schemas.openxmlformats.org/markup-compatibility/2006" xmlns:a14="http://schemas.microsoft.com/office/drawing/2007/7/7/main" val="CCFFCC" mc:Ignorable=""/>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4"/>
        </a:buBlip>
        <a:defRPr sz="3200" kern="1200">
          <a:solidFill>
            <a:srgbClr xmlns:mc="http://schemas.openxmlformats.org/markup-compatibility/2006" xmlns:a14="http://schemas.microsoft.com/office/drawing/2007/7/7/main" val="99CC99" mc:Ignorable=""/>
          </a:solidFill>
          <a:latin typeface="+mn-lt"/>
          <a:ea typeface="+mn-ea"/>
          <a:cs typeface="+mn-cs"/>
        </a:defRPr>
      </a:lvl1pPr>
      <a:lvl2pPr marL="914400" indent="-396875" algn="l" defTabSz="914363" rtl="0" eaLnBrk="1" latinLnBrk="0" hangingPunct="1">
        <a:lnSpc>
          <a:spcPct val="90000"/>
        </a:lnSpc>
        <a:spcBef>
          <a:spcPct val="20000"/>
        </a:spcBef>
        <a:buSzPct val="90000"/>
        <a:buFontTx/>
        <a:buBlip>
          <a:blip r:embed="rId15"/>
        </a:buBlip>
        <a:defRPr sz="2800" kern="1200">
          <a:solidFill>
            <a:srgbClr xmlns:mc="http://schemas.openxmlformats.org/markup-compatibility/2006" xmlns:a14="http://schemas.microsoft.com/office/drawing/2007/7/7/main" val="99CC99" mc:Ignorable=""/>
          </a:solidFill>
          <a:latin typeface="+mn-lt"/>
          <a:ea typeface="+mn-ea"/>
          <a:cs typeface="+mn-cs"/>
        </a:defRPr>
      </a:lvl2pPr>
      <a:lvl3pPr marL="1258888" indent="-344488" algn="l" defTabSz="914363" rtl="0" eaLnBrk="1" latinLnBrk="0" hangingPunct="1">
        <a:lnSpc>
          <a:spcPct val="90000"/>
        </a:lnSpc>
        <a:spcBef>
          <a:spcPct val="20000"/>
        </a:spcBef>
        <a:buSzPct val="90000"/>
        <a:buFontTx/>
        <a:buBlip>
          <a:blip r:embed="rId15"/>
        </a:buBlip>
        <a:defRPr sz="2400" kern="1200">
          <a:solidFill>
            <a:srgbClr xmlns:mc="http://schemas.openxmlformats.org/markup-compatibility/2006" xmlns:a14="http://schemas.microsoft.com/office/drawing/2007/7/7/main" val="99CC99" mc:Ignorable=""/>
          </a:solidFill>
          <a:latin typeface="+mn-lt"/>
          <a:ea typeface="+mn-ea"/>
          <a:cs typeface="+mn-cs"/>
        </a:defRPr>
      </a:lvl3pPr>
      <a:lvl4pPr marL="1604963" indent="-346075" algn="l" defTabSz="914363" rtl="0" eaLnBrk="1" latinLnBrk="0" hangingPunct="1">
        <a:lnSpc>
          <a:spcPct val="90000"/>
        </a:lnSpc>
        <a:spcBef>
          <a:spcPct val="20000"/>
        </a:spcBef>
        <a:buSzPct val="90000"/>
        <a:buFontTx/>
        <a:buBlip>
          <a:blip r:embed="rId15"/>
        </a:buBlip>
        <a:defRPr sz="2400" kern="1200">
          <a:solidFill>
            <a:srgbClr xmlns:mc="http://schemas.openxmlformats.org/markup-compatibility/2006" xmlns:a14="http://schemas.microsoft.com/office/drawing/2007/7/7/main" val="99CC99" mc:Ignorable=""/>
          </a:solidFill>
          <a:latin typeface="+mn-lt"/>
          <a:ea typeface="+mn-ea"/>
          <a:cs typeface="+mn-cs"/>
        </a:defRPr>
      </a:lvl4pPr>
      <a:lvl5pPr marL="1941513" indent="-336550" algn="l" defTabSz="914363" rtl="0" eaLnBrk="1" latinLnBrk="0" hangingPunct="1">
        <a:lnSpc>
          <a:spcPct val="90000"/>
        </a:lnSpc>
        <a:spcBef>
          <a:spcPct val="20000"/>
        </a:spcBef>
        <a:buSzPct val="90000"/>
        <a:buFontTx/>
        <a:buBlip>
          <a:blip r:embed="rId15"/>
        </a:buBlip>
        <a:defRPr sz="2400" kern="1200">
          <a:solidFill>
            <a:srgbClr xmlns:mc="http://schemas.openxmlformats.org/markup-compatibility/2006" xmlns:a14="http://schemas.microsoft.com/office/drawing/2007/7/7/main" val="99CC99" mc:Ignorable=""/>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3703" y="230188"/>
            <a:ext cx="8382000" cy="664797"/>
          </a:xfrm>
        </p:spPr>
        <p:txBody>
          <a:bodyPr/>
          <a:lstStyle/>
          <a:p>
            <a:r>
              <a:rPr lang="en-US" dirty="0" smtClean="0"/>
              <a:t>Taskbar </a:t>
            </a:r>
            <a:r>
              <a:rPr lang="en-US" dirty="0" err="1" smtClean="0"/>
              <a:t>Jumplists</a:t>
            </a:r>
            <a:endParaRPr lang="en-US" dirty="0"/>
          </a:p>
        </p:txBody>
      </p:sp>
      <p:sp>
        <p:nvSpPr>
          <p:cNvPr id="9" name="Text Placeholder 8"/>
          <p:cNvSpPr>
            <a:spLocks noGrp="1"/>
          </p:cNvSpPr>
          <p:nvPr>
            <p:ph type="body" sz="quarter" idx="10"/>
          </p:nvPr>
        </p:nvSpPr>
        <p:spPr>
          <a:xfrm>
            <a:off x="693683" y="1292772"/>
            <a:ext cx="8450317" cy="5376042"/>
          </a:xfrm>
        </p:spPr>
        <p:txBody>
          <a:bodyPr/>
          <a:lstStyle/>
          <a:p>
            <a:r>
              <a:rPr lang="en-US" sz="2400" dirty="0"/>
              <a:t> private </a:t>
            </a:r>
            <a:r>
              <a:rPr lang="en-US" sz="2400" dirty="0" err="1"/>
              <a:t>JumpList</a:t>
            </a:r>
            <a:r>
              <a:rPr lang="en-US" sz="2400" dirty="0"/>
              <a:t> </a:t>
            </a:r>
            <a:r>
              <a:rPr lang="en-US" sz="2400" dirty="0" err="1"/>
              <a:t>jumpList</a:t>
            </a:r>
            <a:r>
              <a:rPr lang="en-US" sz="2400" dirty="0" smtClean="0"/>
              <a:t>;</a:t>
            </a:r>
          </a:p>
          <a:p>
            <a:endParaRPr lang="en-US" sz="2400" dirty="0" smtClean="0"/>
          </a:p>
          <a:p>
            <a:r>
              <a:rPr lang="en-US" sz="2400" dirty="0" err="1" smtClean="0"/>
              <a:t>jumpList.AddToRecent</a:t>
            </a:r>
            <a:r>
              <a:rPr lang="en-US" sz="2400" dirty="0" smtClean="0"/>
              <a:t>(</a:t>
            </a:r>
            <a:r>
              <a:rPr lang="en-US" sz="2400" dirty="0" err="1" smtClean="0"/>
              <a:t>fileName</a:t>
            </a:r>
            <a:r>
              <a:rPr lang="en-US" sz="2400" dirty="0" smtClean="0"/>
              <a:t>);</a:t>
            </a:r>
          </a:p>
          <a:p>
            <a:endParaRPr lang="en-US" sz="2400" dirty="0"/>
          </a:p>
          <a:p>
            <a:r>
              <a:rPr lang="en-US" sz="2400" dirty="0" err="1"/>
              <a:t>jumpList.KnownCategoryToDisplay</a:t>
            </a:r>
            <a:r>
              <a:rPr lang="en-US" sz="2400" dirty="0"/>
              <a:t> = </a:t>
            </a:r>
            <a:endParaRPr lang="en-US" sz="2400" dirty="0" smtClean="0"/>
          </a:p>
          <a:p>
            <a:r>
              <a:rPr lang="en-US" sz="2400" dirty="0"/>
              <a:t>	</a:t>
            </a:r>
            <a:r>
              <a:rPr lang="en-US" sz="2400" dirty="0" err="1" smtClean="0"/>
              <a:t>JumpListKnownCategoryType.Recent</a:t>
            </a:r>
            <a:r>
              <a:rPr lang="en-US" sz="2400" dirty="0" smtClean="0"/>
              <a:t>;</a:t>
            </a:r>
          </a:p>
          <a:p>
            <a:endParaRPr lang="en-US" sz="2400" dirty="0"/>
          </a:p>
          <a:p>
            <a:r>
              <a:rPr lang="en-US" sz="2400" dirty="0" smtClean="0"/>
              <a:t>String p = </a:t>
            </a:r>
            <a:r>
              <a:rPr lang="en-US" sz="2400" dirty="0" err="1" smtClean="0"/>
              <a:t>Path.Combine</a:t>
            </a:r>
            <a:r>
              <a:rPr lang="en-US" sz="2400" dirty="0" smtClean="0"/>
              <a:t>(</a:t>
            </a:r>
            <a:r>
              <a:rPr lang="en-US" sz="2400" dirty="0" err="1" smtClean="0"/>
              <a:t>systemFolder</a:t>
            </a:r>
            <a:r>
              <a:rPr lang="en-US" sz="2400" dirty="0" smtClean="0"/>
              <a:t>,</a:t>
            </a:r>
          </a:p>
          <a:p>
            <a:r>
              <a:rPr lang="en-US" sz="2400" dirty="0"/>
              <a:t>	</a:t>
            </a:r>
            <a:r>
              <a:rPr lang="en-US" sz="2400" dirty="0" smtClean="0"/>
              <a:t> </a:t>
            </a:r>
            <a:r>
              <a:rPr lang="en-US" sz="2400" dirty="0"/>
              <a:t>"notepad.exe</a:t>
            </a:r>
            <a:r>
              <a:rPr lang="en-US" sz="2400" dirty="0" smtClean="0"/>
              <a:t>");</a:t>
            </a:r>
            <a:endParaRPr lang="en-US" sz="2400" dirty="0"/>
          </a:p>
          <a:p>
            <a:r>
              <a:rPr lang="en-US" sz="2400" dirty="0" err="1"/>
              <a:t>IconReference</a:t>
            </a:r>
            <a:r>
              <a:rPr lang="en-US" sz="2400" dirty="0" smtClean="0"/>
              <a:t> </a:t>
            </a:r>
            <a:r>
              <a:rPr lang="en-US" sz="2400" dirty="0" err="1"/>
              <a:t>ir</a:t>
            </a:r>
            <a:r>
              <a:rPr lang="en-US" sz="2400" dirty="0"/>
              <a:t> </a:t>
            </a:r>
            <a:r>
              <a:rPr lang="en-US" sz="2400" dirty="0" smtClean="0"/>
              <a:t>= </a:t>
            </a:r>
            <a:r>
              <a:rPr lang="en-US" sz="2400" dirty="0"/>
              <a:t>New </a:t>
            </a:r>
            <a:r>
              <a:rPr lang="en-US" sz="2400" dirty="0" err="1"/>
              <a:t>IconReference</a:t>
            </a:r>
            <a:r>
              <a:rPr lang="en-US" sz="2400" dirty="0"/>
              <a:t>(p, 0</a:t>
            </a:r>
            <a:r>
              <a:rPr lang="en-US" sz="2400" dirty="0" smtClean="0"/>
              <a:t>);</a:t>
            </a:r>
            <a:endParaRPr lang="en-US" sz="2400" dirty="0"/>
          </a:p>
          <a:p>
            <a:r>
              <a:rPr lang="en-US" sz="2400" dirty="0" err="1"/>
              <a:t>JumpListLink</a:t>
            </a:r>
            <a:r>
              <a:rPr lang="en-US" sz="2400" dirty="0" smtClean="0"/>
              <a:t> </a:t>
            </a:r>
            <a:r>
              <a:rPr lang="en-US" sz="2400" dirty="0" err="1"/>
              <a:t>jll</a:t>
            </a:r>
            <a:r>
              <a:rPr lang="en-US" sz="2400" dirty="0"/>
              <a:t> </a:t>
            </a:r>
            <a:r>
              <a:rPr lang="en-US" sz="2400" dirty="0" smtClean="0"/>
              <a:t>= </a:t>
            </a:r>
            <a:r>
              <a:rPr lang="en-US" sz="2400" dirty="0"/>
              <a:t>New </a:t>
            </a:r>
            <a:r>
              <a:rPr lang="en-US" sz="2400" dirty="0" err="1"/>
              <a:t>JumpListLink</a:t>
            </a:r>
            <a:r>
              <a:rPr lang="en-US" sz="2400" dirty="0"/>
              <a:t>(p, </a:t>
            </a:r>
            <a:endParaRPr lang="en-US" sz="2400" dirty="0" smtClean="0"/>
          </a:p>
          <a:p>
            <a:r>
              <a:rPr lang="en-US" sz="2400" dirty="0"/>
              <a:t>	</a:t>
            </a:r>
            <a:r>
              <a:rPr lang="en-US" sz="2400" dirty="0" smtClean="0"/>
              <a:t>"</a:t>
            </a:r>
            <a:r>
              <a:rPr lang="en-US" sz="2400" dirty="0"/>
              <a:t>Open Notepad</a:t>
            </a:r>
            <a:r>
              <a:rPr lang="en-US" sz="2400" dirty="0" smtClean="0"/>
              <a:t>");</a:t>
            </a:r>
            <a:endParaRPr lang="en-US" sz="2400" dirty="0"/>
          </a:p>
          <a:p>
            <a:r>
              <a:rPr lang="en-US" sz="2400" dirty="0" err="1"/>
              <a:t>jll.IconReference</a:t>
            </a:r>
            <a:r>
              <a:rPr lang="en-US" sz="2400" dirty="0"/>
              <a:t> = </a:t>
            </a:r>
            <a:r>
              <a:rPr lang="en-US" sz="2400" dirty="0" err="1" smtClean="0"/>
              <a:t>ir</a:t>
            </a:r>
            <a:r>
              <a:rPr lang="en-US" sz="2400" dirty="0" smtClean="0"/>
              <a:t>;</a:t>
            </a:r>
            <a:endParaRPr lang="en-US" sz="2400" dirty="0"/>
          </a:p>
          <a:p>
            <a:r>
              <a:rPr lang="en-US" sz="2400" dirty="0" err="1"/>
              <a:t>jumpList.AddUserTasks</a:t>
            </a:r>
            <a:r>
              <a:rPr lang="en-US" sz="2400" dirty="0"/>
              <a:t>(</a:t>
            </a:r>
            <a:r>
              <a:rPr lang="en-US" sz="2400" dirty="0" err="1"/>
              <a:t>jll</a:t>
            </a:r>
            <a:r>
              <a:rPr lang="en-US" sz="2400" dirty="0" smtClean="0"/>
              <a:t>);</a:t>
            </a:r>
            <a:endParaRPr lang="en-US" sz="2400" dirty="0"/>
          </a:p>
        </p:txBody>
      </p:sp>
    </p:spTree>
    <p:extLst>
      <p:ext uri="{BB962C8B-B14F-4D97-AF65-F5344CB8AC3E}">
        <p14:creationId xmlns:p14="http://schemas.microsoft.com/office/powerpoint/2007/7/12/main" val="17265057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3703" y="230188"/>
            <a:ext cx="8382000" cy="664797"/>
          </a:xfrm>
        </p:spPr>
        <p:txBody>
          <a:bodyPr/>
          <a:lstStyle/>
          <a:p>
            <a:r>
              <a:rPr lang="en-US" dirty="0" smtClean="0"/>
              <a:t>Taskbar Overlays</a:t>
            </a:r>
            <a:endParaRPr lang="en-US" dirty="0"/>
          </a:p>
        </p:txBody>
      </p:sp>
      <p:sp>
        <p:nvSpPr>
          <p:cNvPr id="9" name="Text Placeholder 8"/>
          <p:cNvSpPr>
            <a:spLocks noGrp="1"/>
          </p:cNvSpPr>
          <p:nvPr>
            <p:ph type="body" sz="quarter" idx="10"/>
          </p:nvPr>
        </p:nvSpPr>
        <p:spPr>
          <a:xfrm>
            <a:off x="693683" y="1292772"/>
            <a:ext cx="8055211" cy="4351283"/>
          </a:xfrm>
        </p:spPr>
        <p:txBody>
          <a:bodyPr/>
          <a:lstStyle/>
          <a:p>
            <a:r>
              <a:rPr lang="en-US" sz="2400" dirty="0" smtClean="0"/>
              <a:t>private </a:t>
            </a:r>
            <a:r>
              <a:rPr lang="en-US" sz="2400" dirty="0" err="1"/>
              <a:t>TaskbarManager</a:t>
            </a:r>
            <a:r>
              <a:rPr lang="en-US" sz="2400" dirty="0"/>
              <a:t> </a:t>
            </a:r>
            <a:r>
              <a:rPr lang="en-US" sz="2400" dirty="0" err="1"/>
              <a:t>windowsTaskbar</a:t>
            </a:r>
            <a:r>
              <a:rPr lang="en-US" sz="2400" dirty="0"/>
              <a:t> = </a:t>
            </a:r>
            <a:endParaRPr lang="en-US" sz="2400" dirty="0" smtClean="0"/>
          </a:p>
          <a:p>
            <a:r>
              <a:rPr lang="en-US" sz="2400" dirty="0"/>
              <a:t>	</a:t>
            </a:r>
            <a:r>
              <a:rPr lang="en-US" sz="2400" dirty="0" err="1" smtClean="0"/>
              <a:t>TaskbarManager.Instance</a:t>
            </a:r>
            <a:r>
              <a:rPr lang="en-US" sz="2400" dirty="0" smtClean="0"/>
              <a:t>;</a:t>
            </a:r>
          </a:p>
          <a:p>
            <a:r>
              <a:rPr lang="en-US" sz="2400" dirty="0" smtClean="0"/>
              <a:t> </a:t>
            </a:r>
          </a:p>
          <a:p>
            <a:r>
              <a:rPr lang="en-US" sz="2400" dirty="0" err="1" smtClean="0"/>
              <a:t>windowsTaskbar.SetOverlayIcon</a:t>
            </a:r>
            <a:r>
              <a:rPr lang="en-US" sz="2400" dirty="0" smtClean="0"/>
              <a:t>(</a:t>
            </a:r>
          </a:p>
          <a:p>
            <a:r>
              <a:rPr lang="en-US" sz="2400" dirty="0"/>
              <a:t>	</a:t>
            </a:r>
            <a:r>
              <a:rPr lang="en-US" sz="2400" dirty="0" err="1" smtClean="0"/>
              <a:t>this.Handle</a:t>
            </a:r>
            <a:r>
              <a:rPr lang="en-US" sz="2400" dirty="0"/>
              <a:t>, </a:t>
            </a:r>
            <a:endParaRPr lang="en-US" sz="2400" dirty="0" smtClean="0"/>
          </a:p>
          <a:p>
            <a:r>
              <a:rPr lang="en-US" sz="2400" dirty="0"/>
              <a:t>	</a:t>
            </a:r>
            <a:r>
              <a:rPr lang="en-US" sz="2400" dirty="0" err="1" smtClean="0"/>
              <a:t>TaskbarDemo.Properties.Resources.Green</a:t>
            </a:r>
            <a:r>
              <a:rPr lang="en-US" sz="2400" dirty="0"/>
              <a:t>, </a:t>
            </a:r>
            <a:endParaRPr lang="en-US" sz="2400" dirty="0" smtClean="0"/>
          </a:p>
          <a:p>
            <a:r>
              <a:rPr lang="en-US" sz="2400" dirty="0"/>
              <a:t>	</a:t>
            </a:r>
            <a:r>
              <a:rPr lang="en-US" sz="2400" dirty="0" smtClean="0"/>
              <a:t>"</a:t>
            </a:r>
            <a:r>
              <a:rPr lang="en-US" sz="2400" dirty="0"/>
              <a:t>Green</a:t>
            </a:r>
            <a:r>
              <a:rPr lang="en-US" sz="2400" dirty="0" smtClean="0"/>
              <a:t>");</a:t>
            </a:r>
          </a:p>
          <a:p>
            <a:endParaRPr lang="en-US" sz="2400" dirty="0"/>
          </a:p>
          <a:p>
            <a:r>
              <a:rPr lang="en-US" sz="2400" dirty="0" err="1" smtClean="0"/>
              <a:t>windowsTaskbar.SetProgressState</a:t>
            </a:r>
            <a:r>
              <a:rPr lang="en-US" sz="2400" dirty="0" smtClean="0"/>
              <a:t>(</a:t>
            </a:r>
          </a:p>
          <a:p>
            <a:r>
              <a:rPr lang="en-US" sz="2400" dirty="0"/>
              <a:t>	</a:t>
            </a:r>
            <a:r>
              <a:rPr lang="en-US" sz="2400" dirty="0" err="1" smtClean="0"/>
              <a:t>TaskbarProgressBarState.Paused</a:t>
            </a:r>
            <a:r>
              <a:rPr lang="en-US" sz="2400" dirty="0" smtClean="0"/>
              <a:t>);</a:t>
            </a:r>
          </a:p>
          <a:p>
            <a:r>
              <a:rPr lang="en-US" sz="2400" dirty="0" err="1" smtClean="0"/>
              <a:t>windowsTaskbar.SetProgressValue</a:t>
            </a:r>
            <a:r>
              <a:rPr lang="en-US" sz="2400" dirty="0" smtClean="0"/>
              <a:t>(</a:t>
            </a:r>
          </a:p>
          <a:p>
            <a:r>
              <a:rPr lang="en-US" sz="2400" dirty="0"/>
              <a:t>	</a:t>
            </a:r>
            <a:r>
              <a:rPr lang="en-US" sz="2400" dirty="0" err="1" smtClean="0"/>
              <a:t>currentValue</a:t>
            </a:r>
            <a:r>
              <a:rPr lang="en-US" sz="2400" dirty="0" smtClean="0"/>
              <a:t>, </a:t>
            </a:r>
            <a:r>
              <a:rPr lang="en-US" sz="2400" dirty="0" err="1" smtClean="0"/>
              <a:t>maxValue</a:t>
            </a:r>
            <a:r>
              <a:rPr lang="en-US" sz="2400" dirty="0" smtClean="0"/>
              <a:t>);</a:t>
            </a:r>
            <a:endParaRPr lang="en-US" sz="2400" dirty="0"/>
          </a:p>
        </p:txBody>
      </p:sp>
    </p:spTree>
    <p:extLst>
      <p:ext uri="{BB962C8B-B14F-4D97-AF65-F5344CB8AC3E}">
        <p14:creationId xmlns:p14="http://schemas.microsoft.com/office/powerpoint/2007/7/12/main" val="1324169374"/>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3703" y="230188"/>
            <a:ext cx="8382000" cy="664797"/>
          </a:xfrm>
        </p:spPr>
        <p:txBody>
          <a:bodyPr/>
          <a:lstStyle/>
          <a:p>
            <a:r>
              <a:rPr lang="en-US" dirty="0" smtClean="0"/>
              <a:t>Taskbar Thumbnails</a:t>
            </a:r>
            <a:endParaRPr lang="en-US" dirty="0"/>
          </a:p>
        </p:txBody>
      </p:sp>
      <p:sp>
        <p:nvSpPr>
          <p:cNvPr id="9" name="Text Placeholder 8"/>
          <p:cNvSpPr>
            <a:spLocks noGrp="1"/>
          </p:cNvSpPr>
          <p:nvPr>
            <p:ph type="body" sz="quarter" idx="10"/>
          </p:nvPr>
        </p:nvSpPr>
        <p:spPr>
          <a:xfrm>
            <a:off x="693683" y="1292772"/>
            <a:ext cx="8055211" cy="4351283"/>
          </a:xfrm>
        </p:spPr>
        <p:txBody>
          <a:bodyPr/>
          <a:lstStyle/>
          <a:p>
            <a:r>
              <a:rPr lang="en-US" sz="2400" dirty="0" err="1" smtClean="0"/>
              <a:t>buttonFirst</a:t>
            </a:r>
            <a:r>
              <a:rPr lang="en-US" sz="2400" dirty="0" smtClean="0"/>
              <a:t> </a:t>
            </a:r>
            <a:r>
              <a:rPr lang="en-US" sz="2400" dirty="0"/>
              <a:t>= </a:t>
            </a:r>
            <a:endParaRPr lang="en-US" sz="2400" dirty="0" smtClean="0"/>
          </a:p>
          <a:p>
            <a:r>
              <a:rPr lang="en-US" sz="2400" dirty="0"/>
              <a:t>	</a:t>
            </a:r>
            <a:r>
              <a:rPr lang="en-US" sz="2400" dirty="0" smtClean="0"/>
              <a:t>New </a:t>
            </a:r>
            <a:r>
              <a:rPr lang="en-US" sz="2400" dirty="0" err="1"/>
              <a:t>ThumbnailToolbarButton</a:t>
            </a:r>
            <a:r>
              <a:rPr lang="en-US" sz="2400" dirty="0" smtClean="0"/>
              <a:t>(</a:t>
            </a:r>
          </a:p>
          <a:p>
            <a:r>
              <a:rPr lang="en-US" sz="2400" dirty="0"/>
              <a:t>	</a:t>
            </a:r>
            <a:r>
              <a:rPr lang="en-US" sz="2400" dirty="0" err="1" smtClean="0"/>
              <a:t>My.Resources.first</a:t>
            </a:r>
            <a:r>
              <a:rPr lang="en-US" sz="2400" dirty="0"/>
              <a:t>, "First Image")</a:t>
            </a:r>
          </a:p>
          <a:p>
            <a:r>
              <a:rPr lang="en-US" sz="2400" dirty="0" err="1" smtClean="0"/>
              <a:t>AddHandler</a:t>
            </a:r>
            <a:r>
              <a:rPr lang="en-US" sz="2400" dirty="0" smtClean="0"/>
              <a:t> </a:t>
            </a:r>
            <a:r>
              <a:rPr lang="en-US" sz="2400" dirty="0" err="1"/>
              <a:t>buttonFirst.Click</a:t>
            </a:r>
            <a:r>
              <a:rPr lang="en-US" sz="2400" dirty="0"/>
              <a:t>, </a:t>
            </a:r>
            <a:endParaRPr lang="en-US" sz="2400" dirty="0" smtClean="0"/>
          </a:p>
          <a:p>
            <a:r>
              <a:rPr lang="en-US" sz="2400" dirty="0"/>
              <a:t>	</a:t>
            </a:r>
            <a:r>
              <a:rPr lang="en-US" sz="2400" dirty="0" err="1" smtClean="0"/>
              <a:t>AddressOf</a:t>
            </a:r>
            <a:r>
              <a:rPr lang="en-US" sz="2400" dirty="0" smtClean="0"/>
              <a:t> </a:t>
            </a:r>
            <a:r>
              <a:rPr lang="en-US" sz="2400" dirty="0" err="1" smtClean="0"/>
              <a:t>buttonFirst_Click</a:t>
            </a:r>
            <a:endParaRPr lang="en-US" sz="2400" dirty="0" smtClean="0"/>
          </a:p>
          <a:p>
            <a:endParaRPr lang="en-US" sz="2400" dirty="0"/>
          </a:p>
          <a:p>
            <a:r>
              <a:rPr lang="en-US" sz="2400" dirty="0" err="1"/>
              <a:t>TaskbarManager.Instance.TabbedThumbnail</a:t>
            </a:r>
            <a:r>
              <a:rPr lang="en-US" sz="2400" dirty="0" smtClean="0"/>
              <a:t>.</a:t>
            </a:r>
          </a:p>
          <a:p>
            <a:r>
              <a:rPr lang="en-US" sz="2400" dirty="0"/>
              <a:t>	</a:t>
            </a:r>
            <a:r>
              <a:rPr lang="en-US" sz="2400" dirty="0" err="1" smtClean="0"/>
              <a:t>SetThumbnailClip</a:t>
            </a:r>
            <a:r>
              <a:rPr lang="en-US" sz="2400" dirty="0" smtClean="0"/>
              <a:t>(</a:t>
            </a:r>
            <a:r>
              <a:rPr lang="en-US" sz="2400" dirty="0" err="1" smtClean="0"/>
              <a:t>Me.Handle</a:t>
            </a:r>
            <a:r>
              <a:rPr lang="en-US" sz="2400" dirty="0"/>
              <a:t>, </a:t>
            </a:r>
            <a:endParaRPr lang="en-US" sz="2400" dirty="0" smtClean="0"/>
          </a:p>
          <a:p>
            <a:r>
              <a:rPr lang="en-US" sz="2400" dirty="0"/>
              <a:t>	</a:t>
            </a:r>
            <a:r>
              <a:rPr lang="en-US" sz="2400" dirty="0" smtClean="0"/>
              <a:t>New </a:t>
            </a:r>
            <a:r>
              <a:rPr lang="en-US" sz="2400" dirty="0"/>
              <a:t>Rectangle(pictureBox1.Location, </a:t>
            </a:r>
            <a:endParaRPr lang="en-US" sz="2400" dirty="0" smtClean="0"/>
          </a:p>
          <a:p>
            <a:r>
              <a:rPr lang="en-US" sz="2400" dirty="0"/>
              <a:t>	</a:t>
            </a:r>
            <a:r>
              <a:rPr lang="en-US" sz="2400" dirty="0" smtClean="0"/>
              <a:t>	pictureBox1.Size</a:t>
            </a:r>
            <a:r>
              <a:rPr lang="en-US" sz="2400" dirty="0"/>
              <a:t>))</a:t>
            </a:r>
          </a:p>
        </p:txBody>
      </p:sp>
    </p:spTree>
    <p:extLst>
      <p:ext uri="{BB962C8B-B14F-4D97-AF65-F5344CB8AC3E}">
        <p14:creationId xmlns:p14="http://schemas.microsoft.com/office/powerpoint/2007/7/12/main" val="1525577209"/>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3703" y="230188"/>
            <a:ext cx="8382000" cy="664797"/>
          </a:xfrm>
        </p:spPr>
        <p:txBody>
          <a:bodyPr/>
          <a:lstStyle/>
          <a:p>
            <a:r>
              <a:rPr lang="en-US" dirty="0" smtClean="0"/>
              <a:t>Restart and Recovery</a:t>
            </a:r>
            <a:endParaRPr lang="en-US" dirty="0"/>
          </a:p>
        </p:txBody>
      </p:sp>
      <p:sp>
        <p:nvSpPr>
          <p:cNvPr id="9" name="Text Placeholder 8"/>
          <p:cNvSpPr>
            <a:spLocks noGrp="1"/>
          </p:cNvSpPr>
          <p:nvPr>
            <p:ph type="body" sz="quarter" idx="10"/>
          </p:nvPr>
        </p:nvSpPr>
        <p:spPr>
          <a:xfrm>
            <a:off x="693683" y="1292772"/>
            <a:ext cx="8055211" cy="4351283"/>
          </a:xfrm>
        </p:spPr>
        <p:txBody>
          <a:bodyPr/>
          <a:lstStyle/>
          <a:p>
            <a:r>
              <a:rPr lang="en-US" sz="2400" dirty="0" err="1" smtClean="0"/>
              <a:t>ApplicationRestartRecoveryManager</a:t>
            </a:r>
            <a:r>
              <a:rPr lang="en-US" sz="2400" dirty="0" smtClean="0"/>
              <a:t>.</a:t>
            </a:r>
          </a:p>
          <a:p>
            <a:r>
              <a:rPr lang="en-US" sz="2400" dirty="0"/>
              <a:t>	</a:t>
            </a:r>
            <a:r>
              <a:rPr lang="en-US" sz="2400" dirty="0" err="1" smtClean="0"/>
              <a:t>RegisterForApplicationRestart</a:t>
            </a:r>
            <a:r>
              <a:rPr lang="en-US" sz="2400" dirty="0"/>
              <a:t>(</a:t>
            </a:r>
          </a:p>
          <a:p>
            <a:r>
              <a:rPr lang="en-US" sz="2400" dirty="0" smtClean="0"/>
              <a:t>		new </a:t>
            </a:r>
            <a:r>
              <a:rPr lang="en-US" sz="2400" dirty="0" err="1"/>
              <a:t>RestartSettings</a:t>
            </a:r>
            <a:r>
              <a:rPr lang="en-US" sz="2400" dirty="0"/>
              <a:t>(</a:t>
            </a:r>
            <a:r>
              <a:rPr lang="en-US" sz="2400" b="1" dirty="0"/>
              <a:t>"/restart"</a:t>
            </a:r>
            <a:r>
              <a:rPr lang="en-US" sz="2400" dirty="0"/>
              <a:t>, </a:t>
            </a:r>
            <a:endParaRPr lang="en-US" sz="2400" dirty="0" smtClean="0"/>
          </a:p>
          <a:p>
            <a:r>
              <a:rPr lang="en-US" sz="2400" dirty="0"/>
              <a:t>	</a:t>
            </a:r>
            <a:r>
              <a:rPr lang="en-US" sz="2400" dirty="0" smtClean="0"/>
              <a:t>	</a:t>
            </a:r>
            <a:r>
              <a:rPr lang="en-US" sz="2400" dirty="0" err="1" smtClean="0"/>
              <a:t>RestartRestrictions.None</a:t>
            </a:r>
            <a:r>
              <a:rPr lang="en-US" sz="2400" dirty="0" smtClean="0"/>
              <a:t>));</a:t>
            </a:r>
          </a:p>
          <a:p>
            <a:endParaRPr lang="en-US" sz="2400" dirty="0"/>
          </a:p>
          <a:p>
            <a:r>
              <a:rPr lang="en-US" sz="2400" dirty="0" err="1" smtClean="0"/>
              <a:t>RecoveryData</a:t>
            </a:r>
            <a:r>
              <a:rPr lang="en-US" sz="2400" dirty="0" smtClean="0"/>
              <a:t> </a:t>
            </a:r>
            <a:r>
              <a:rPr lang="en-US" sz="2400" dirty="0"/>
              <a:t>data = new </a:t>
            </a:r>
            <a:r>
              <a:rPr lang="en-US" sz="2400" dirty="0" err="1"/>
              <a:t>RecoveryData</a:t>
            </a:r>
            <a:r>
              <a:rPr lang="en-US" sz="2400" dirty="0" smtClean="0"/>
              <a:t>(</a:t>
            </a:r>
          </a:p>
          <a:p>
            <a:r>
              <a:rPr lang="en-US" sz="2400" dirty="0"/>
              <a:t>	</a:t>
            </a:r>
            <a:r>
              <a:rPr lang="en-US" sz="2400" dirty="0" smtClean="0"/>
              <a:t>new </a:t>
            </a:r>
            <a:r>
              <a:rPr lang="en-US" sz="2400" dirty="0" err="1"/>
              <a:t>RecoveryCallback</a:t>
            </a:r>
            <a:r>
              <a:rPr lang="en-US" sz="2400" dirty="0"/>
              <a:t>(</a:t>
            </a:r>
            <a:r>
              <a:rPr lang="en-US" sz="2400" b="1" dirty="0" err="1"/>
              <a:t>RecoveryProcedure</a:t>
            </a:r>
            <a:r>
              <a:rPr lang="en-US" sz="2400" dirty="0"/>
              <a:t>), </a:t>
            </a:r>
            <a:endParaRPr lang="en-US" sz="2400" dirty="0" smtClean="0"/>
          </a:p>
          <a:p>
            <a:r>
              <a:rPr lang="en-US" sz="2400" dirty="0"/>
              <a:t>	</a:t>
            </a:r>
            <a:r>
              <a:rPr lang="en-US" sz="2400" dirty="0" smtClean="0"/>
              <a:t>null</a:t>
            </a:r>
            <a:r>
              <a:rPr lang="en-US" sz="2400" dirty="0"/>
              <a:t>);</a:t>
            </a:r>
          </a:p>
          <a:p>
            <a:r>
              <a:rPr lang="en-US" sz="2400" dirty="0" err="1" smtClean="0"/>
              <a:t>RecoverySettings</a:t>
            </a:r>
            <a:r>
              <a:rPr lang="en-US" sz="2400" dirty="0" smtClean="0"/>
              <a:t> </a:t>
            </a:r>
            <a:r>
              <a:rPr lang="en-US" sz="2400" dirty="0"/>
              <a:t>settings = </a:t>
            </a:r>
            <a:endParaRPr lang="en-US" sz="2400" dirty="0" smtClean="0"/>
          </a:p>
          <a:p>
            <a:r>
              <a:rPr lang="en-US" sz="2400" dirty="0"/>
              <a:t>	</a:t>
            </a:r>
            <a:r>
              <a:rPr lang="en-US" sz="2400" dirty="0" smtClean="0"/>
              <a:t>new </a:t>
            </a:r>
            <a:r>
              <a:rPr lang="en-US" sz="2400" dirty="0" err="1"/>
              <a:t>RecoverySettings</a:t>
            </a:r>
            <a:r>
              <a:rPr lang="en-US" sz="2400" dirty="0"/>
              <a:t>(data, 0);</a:t>
            </a:r>
          </a:p>
          <a:p>
            <a:r>
              <a:rPr lang="en-US" sz="2400" dirty="0" err="1" smtClean="0"/>
              <a:t>ApplicationRestartRecoveryManager</a:t>
            </a:r>
            <a:r>
              <a:rPr lang="en-US" sz="2400" dirty="0" smtClean="0"/>
              <a:t>.</a:t>
            </a:r>
          </a:p>
          <a:p>
            <a:r>
              <a:rPr lang="en-US" sz="2400" dirty="0"/>
              <a:t>	</a:t>
            </a:r>
            <a:r>
              <a:rPr lang="en-US" sz="2400" dirty="0" err="1" smtClean="0"/>
              <a:t>RegisterForApplicationRecovery</a:t>
            </a:r>
            <a:r>
              <a:rPr lang="en-US" sz="2400" dirty="0" smtClean="0"/>
              <a:t>(settings);</a:t>
            </a:r>
          </a:p>
          <a:p>
            <a:endParaRPr lang="en-US" sz="2400" dirty="0"/>
          </a:p>
          <a:p>
            <a:endParaRPr lang="en-US" sz="2400" dirty="0"/>
          </a:p>
        </p:txBody>
      </p:sp>
    </p:spTree>
    <p:extLst>
      <p:ext uri="{BB962C8B-B14F-4D97-AF65-F5344CB8AC3E}">
        <p14:creationId xmlns:p14="http://schemas.microsoft.com/office/powerpoint/2007/7/12/main" val="669229071"/>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3703" y="230188"/>
            <a:ext cx="8382000" cy="664797"/>
          </a:xfrm>
        </p:spPr>
        <p:txBody>
          <a:bodyPr/>
          <a:lstStyle/>
          <a:p>
            <a:r>
              <a:rPr lang="en-US" dirty="0" smtClean="0"/>
              <a:t>Power Management</a:t>
            </a:r>
            <a:endParaRPr lang="en-US" dirty="0"/>
          </a:p>
        </p:txBody>
      </p:sp>
      <p:sp>
        <p:nvSpPr>
          <p:cNvPr id="9" name="Text Placeholder 8"/>
          <p:cNvSpPr>
            <a:spLocks noGrp="1"/>
          </p:cNvSpPr>
          <p:nvPr>
            <p:ph type="body" sz="quarter" idx="10"/>
          </p:nvPr>
        </p:nvSpPr>
        <p:spPr>
          <a:xfrm>
            <a:off x="693683" y="1292772"/>
            <a:ext cx="8450317" cy="4351283"/>
          </a:xfrm>
        </p:spPr>
        <p:txBody>
          <a:bodyPr/>
          <a:lstStyle/>
          <a:p>
            <a:r>
              <a:rPr lang="en-US" sz="2400" dirty="0" err="1" smtClean="0"/>
              <a:t>PowerManager.PowerSourceChanged</a:t>
            </a:r>
            <a:r>
              <a:rPr lang="en-US" sz="2400" dirty="0" smtClean="0"/>
              <a:t> </a:t>
            </a:r>
            <a:r>
              <a:rPr lang="en-US" sz="2400" dirty="0"/>
              <a:t>+= </a:t>
            </a:r>
            <a:endParaRPr lang="en-US" sz="2400" dirty="0" smtClean="0"/>
          </a:p>
          <a:p>
            <a:r>
              <a:rPr lang="en-US" sz="2400"/>
              <a:t>	</a:t>
            </a:r>
            <a:r>
              <a:rPr lang="en-US" sz="2400" smtClean="0"/>
              <a:t>new </a:t>
            </a:r>
            <a:r>
              <a:rPr lang="en-US" sz="2400" dirty="0" err="1"/>
              <a:t>EventHandler</a:t>
            </a:r>
            <a:r>
              <a:rPr lang="en-US" sz="2400" dirty="0"/>
              <a:t>(</a:t>
            </a:r>
            <a:r>
              <a:rPr lang="en-US" sz="2400" dirty="0" err="1"/>
              <a:t>PowerSourceChanged</a:t>
            </a:r>
            <a:r>
              <a:rPr lang="en-US" sz="2400" dirty="0" smtClean="0"/>
              <a:t>);</a:t>
            </a:r>
          </a:p>
          <a:p>
            <a:endParaRPr lang="en-US" sz="2400" dirty="0"/>
          </a:p>
          <a:p>
            <a:r>
              <a:rPr lang="en-US" sz="2400" dirty="0" err="1" smtClean="0"/>
              <a:t>PowerManager.PowerPersonality</a:t>
            </a:r>
            <a:endParaRPr lang="en-US" sz="2400" dirty="0" smtClean="0"/>
          </a:p>
          <a:p>
            <a:r>
              <a:rPr lang="en-US" sz="2400" dirty="0" err="1" smtClean="0"/>
              <a:t>PowerManager.PowerSource</a:t>
            </a:r>
            <a:endParaRPr lang="en-US" sz="2400" dirty="0" smtClean="0"/>
          </a:p>
          <a:p>
            <a:endParaRPr lang="en-US" sz="2400" dirty="0"/>
          </a:p>
          <a:p>
            <a:r>
              <a:rPr lang="en-US" sz="2400" dirty="0" err="1"/>
              <a:t>PowerManager</a:t>
            </a:r>
            <a:r>
              <a:rPr lang="en-US" sz="2400" dirty="0" smtClean="0"/>
              <a:t>.</a:t>
            </a:r>
          </a:p>
          <a:p>
            <a:r>
              <a:rPr lang="en-US" sz="2400" dirty="0"/>
              <a:t>	</a:t>
            </a:r>
            <a:r>
              <a:rPr lang="en-US" sz="2400" dirty="0" err="1" smtClean="0"/>
              <a:t>GetCurrentBatteryState</a:t>
            </a:r>
            <a:r>
              <a:rPr lang="en-US" sz="2400" dirty="0" smtClean="0"/>
              <a:t>().</a:t>
            </a:r>
          </a:p>
          <a:p>
            <a:r>
              <a:rPr lang="en-US" sz="2400" dirty="0"/>
              <a:t>	</a:t>
            </a:r>
            <a:r>
              <a:rPr lang="en-US" sz="2400" dirty="0" smtClean="0"/>
              <a:t>	</a:t>
            </a:r>
            <a:r>
              <a:rPr lang="en-US" sz="2400" dirty="0" err="1" smtClean="0"/>
              <a:t>EstimatedTimeRemaining</a:t>
            </a:r>
            <a:endParaRPr lang="en-US" sz="2400" dirty="0"/>
          </a:p>
        </p:txBody>
      </p:sp>
    </p:spTree>
    <p:extLst>
      <p:ext uri="{BB962C8B-B14F-4D97-AF65-F5344CB8AC3E}">
        <p14:creationId xmlns:p14="http://schemas.microsoft.com/office/powerpoint/2007/7/12/main" val="3263904292"/>
      </p:ext>
    </p:extLst>
  </p:cSld>
  <p:clrMapOvr>
    <a:masterClrMapping/>
  </p:clrMapOvr>
  <p:transition xmlns:p14="http://schemas.microsoft.com/office/powerpoint/2007/7/12/main">
    <p:fade/>
  </p:transition>
  <p:timing>
    <p:tnLst>
      <p:par>
        <p:cTn xmlns:p14="http://schemas.microsoft.com/office/powerpoint/2007/7/12/main" id="1" dur="indefinite" restart="never" nodeType="tmRoot"/>
      </p:par>
    </p:tnLst>
  </p:timing>
</p:sld>
</file>

<file path=ppt/theme/theme1.xml><?xml version="1.0" encoding="utf-8"?>
<a:theme xmlns:a="http://schemas.openxmlformats.org/drawingml/2006/main" name="TechEd09_Europe">
  <a:themeElements>
    <a:clrScheme name="Custom 26">
      <a:dk1>
        <a:srgbClr xmlns:mc="http://schemas.openxmlformats.org/markup-compatibility/2006" xmlns:a14="http://schemas.microsoft.com/office/drawing/2007/7/7/main" val="000000" mc:Ignorable=""/>
      </a:dk1>
      <a:lt1>
        <a:srgbClr xmlns:mc="http://schemas.openxmlformats.org/markup-compatibility/2006" xmlns:a14="http://schemas.microsoft.com/office/drawing/2007/7/7/main" val="FFFFFF" mc:Ignorable=""/>
      </a:lt1>
      <a:dk2>
        <a:srgbClr xmlns:mc="http://schemas.openxmlformats.org/markup-compatibility/2006" xmlns:a14="http://schemas.microsoft.com/office/drawing/2007/7/7/main" val="CCFFCC" mc:Ignorable=""/>
      </a:dk2>
      <a:lt2>
        <a:srgbClr xmlns:mc="http://schemas.openxmlformats.org/markup-compatibility/2006" xmlns:a14="http://schemas.microsoft.com/office/drawing/2007/7/7/main" val="CCCCCC" mc:Ignorable=""/>
      </a:lt2>
      <a:accent1>
        <a:srgbClr xmlns:mc="http://schemas.openxmlformats.org/markup-compatibility/2006" xmlns:a14="http://schemas.microsoft.com/office/drawing/2007/7/7/main" val="99CC99" mc:Ignorable=""/>
      </a:accent1>
      <a:accent2>
        <a:srgbClr xmlns:mc="http://schemas.openxmlformats.org/markup-compatibility/2006" xmlns:a14="http://schemas.microsoft.com/office/drawing/2007/7/7/main" val="00994B" mc:Ignorable=""/>
      </a:accent2>
      <a:accent3>
        <a:srgbClr xmlns:mc="http://schemas.openxmlformats.org/markup-compatibility/2006" xmlns:a14="http://schemas.microsoft.com/office/drawing/2007/7/7/main" val="1E78B9" mc:Ignorable=""/>
      </a:accent3>
      <a:accent4>
        <a:srgbClr xmlns:mc="http://schemas.openxmlformats.org/markup-compatibility/2006" xmlns:a14="http://schemas.microsoft.com/office/drawing/2007/7/7/main" val="F5821E" mc:Ignorable=""/>
      </a:accent4>
      <a:accent5>
        <a:srgbClr xmlns:mc="http://schemas.openxmlformats.org/markup-compatibility/2006" xmlns:a14="http://schemas.microsoft.com/office/drawing/2007/7/7/main" val="FFFF11" mc:Ignorable=""/>
      </a:accent5>
      <a:accent6>
        <a:srgbClr xmlns:mc="http://schemas.openxmlformats.org/markup-compatibility/2006" xmlns:a14="http://schemas.microsoft.com/office/drawing/2007/7/7/main" val="D90026" mc:Ignorable=""/>
      </a:accent6>
      <a:hlink>
        <a:srgbClr xmlns:mc="http://schemas.openxmlformats.org/markup-compatibility/2006" xmlns:a14="http://schemas.microsoft.com/office/drawing/2007/7/7/main" val="F3EB4F" mc:Ignorable=""/>
      </a:hlink>
      <a:folHlink>
        <a:srgbClr xmlns:mc="http://schemas.openxmlformats.org/markup-compatibility/2006" xmlns:a14="http://schemas.microsoft.com/office/drawing/2007/7/7/main" val="681888"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50800" dist="38100" dir="5400000" rotWithShape="0">
              <a:srgbClr xmlns:mc="http://schemas.openxmlformats.org/markup-compatibility/2006" xmlns:a14="http://schemas.microsoft.com/office/drawing/2007/7/7/main" val="000000" mc:Ignorable="">
                <a:alpha val="35000"/>
              </a:srgbClr>
            </a:outerShdw>
          </a:effectLst>
        </a:effectStyle>
        <a:effectStyle>
          <a:effectLst>
            <a:outerShdw blurRad="63500" dist="38100" dir="5400000" rotWithShape="0">
              <a:srgbClr xmlns:mc="http://schemas.openxmlformats.org/markup-compatibility/2006" xmlns:a14="http://schemas.microsoft.com/office/drawing/2007/7/7/main" val="000000" mc:Ignorable="">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000" dirty="0" smtClean="0">
            <a:solidFill>
              <a:srgbClr xmlns:mc="http://schemas.openxmlformats.org/markup-compatibility/2006" xmlns:a14="http://schemas.microsoft.com/office/drawing/2007/7/7/main" val="FFFFFF" mc:Ignorable=""/>
            </a:solidFill>
            <a:effectLst>
              <a:outerShdw blurRad="38100" dist="38100" dir="2700000" algn="tl">
                <a:srgbClr xmlns:mc="http://schemas.openxmlformats.org/markup-compatibility/2006" xmlns:a14="http://schemas.microsoft.com/office/drawing/2007/7/7/main" val="000000" mc:Ignorable="">
                  <a:alpha val="43137"/>
                </a:srgbClr>
              </a:outerShdw>
            </a:effectLst>
            <a:latin typeface="Calibri"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07/7/7/main" val="1F497D" mc:Ignorable=""/>
      </a:dk2>
      <a:lt2>
        <a:srgbClr xmlns:mc="http://schemas.openxmlformats.org/markup-compatibility/2006" xmlns:a14="http://schemas.microsoft.com/office/drawing/2007/7/7/main" val="EEECE1" mc:Ignorable=""/>
      </a:lt2>
      <a:accent1>
        <a:srgbClr xmlns:mc="http://schemas.openxmlformats.org/markup-compatibility/2006" xmlns:a14="http://schemas.microsoft.com/office/drawing/2007/7/7/main" val="4F81BD" mc:Ignorable=""/>
      </a:accent1>
      <a:accent2>
        <a:srgbClr xmlns:mc="http://schemas.openxmlformats.org/markup-compatibility/2006" xmlns:a14="http://schemas.microsoft.com/office/drawing/2007/7/7/main" val="C0504D" mc:Ignorable=""/>
      </a:accent2>
      <a:accent3>
        <a:srgbClr xmlns:mc="http://schemas.openxmlformats.org/markup-compatibility/2006" xmlns:a14="http://schemas.microsoft.com/office/drawing/2007/7/7/main" val="9BBB59" mc:Ignorable=""/>
      </a:accent3>
      <a:accent4>
        <a:srgbClr xmlns:mc="http://schemas.openxmlformats.org/markup-compatibility/2006" xmlns:a14="http://schemas.microsoft.com/office/drawing/2007/7/7/main" val="8064A2" mc:Ignorable=""/>
      </a:accent4>
      <a:accent5>
        <a:srgbClr xmlns:mc="http://schemas.openxmlformats.org/markup-compatibility/2006" xmlns:a14="http://schemas.microsoft.com/office/drawing/2007/7/7/main" val="4BACC6" mc:Ignorable=""/>
      </a:accent5>
      <a:accent6>
        <a:srgbClr xmlns:mc="http://schemas.openxmlformats.org/markup-compatibility/2006" xmlns:a14="http://schemas.microsoft.com/office/drawing/2007/7/7/main" val="F79646" mc:Ignorable=""/>
      </a:accent6>
      <a:hlink>
        <a:srgbClr xmlns:mc="http://schemas.openxmlformats.org/markup-compatibility/2006" xmlns:a14="http://schemas.microsoft.com/office/drawing/2007/7/7/main" val="0000FF" mc:Ignorable=""/>
      </a:hlink>
      <a:folHlink>
        <a:srgbClr xmlns:mc="http://schemas.openxmlformats.org/markup-compatibility/2006" xmlns:a14="http://schemas.microsoft.com/office/drawing/2007/7/7/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07/7/7/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07/7/7/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outs:outSpaceData xmlns:outs="http://schemas.microsoft.com/office/2009/outspace/metadata">
  <outs:relatedDates>
    <outs:relatedDate>
      <outs:type>3</outs:type>
      <outs:displayName>Last Modified</outs:displayName>
      <outs:dateTime>2009-11-05T19:42:11Z</outs:dateTime>
      <outs:isPinned>true</outs:isPinned>
    </outs:relatedDate>
    <outs:relatedDate>
      <outs:type>2</outs:type>
      <outs:displayName>Created</outs:displayName>
      <outs:dateTime>2009-10-05T20:06:21Z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Kate Gregory</outs:displayName>
          <outs:accountName/>
        </outs:relatedPerson>
      </outs:people>
      <outs:source>0</outs:source>
      <outs:isPinned>true</outs:isPinned>
    </outs:relatedPeopleItem>
    <outs:relatedPeopleItem>
      <outs:category>Last modified by</outs:category>
      <outs:people>
        <outs:relatedPerson>
          <outs:displayName>Kate Gregory</outs:displayName>
          <outs:accountName/>
        </outs:relatedPerson>
      </outs:people>
      <outs:source>0</outs:source>
      <outs:isPinned>true</outs:isPinned>
    </outs:relatedPeopleItem>
    <outs:relatedPeopleItem>
      <outs:category>Manager</outs:category>
      <outs:people>
        <outs:relatedPerson>
          <outs:displayName>&lt;Content Manager Name Here&gt;</outs:displayName>
          <outs:accountName/>
        </outs:relatedPerson>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5F05357D-B54C-47A6-9663-DF42CEF3B99F}">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TechEd09_Europe</Template>
  <TotalTime>3840</TotalTime>
  <Words>35</Words>
  <Application>Microsoft Office PowerPoint</Application>
  <PresentationFormat>On-screen Show (4:3)</PresentationFormat>
  <Paragraphs>67</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TechEd09_Europe</vt:lpstr>
      <vt:lpstr>Taskbar Jumplists</vt:lpstr>
      <vt:lpstr>Taskbar Overlays</vt:lpstr>
      <vt:lpstr>Taskbar Thumbnails</vt:lpstr>
      <vt:lpstr>Restart and Recovery</vt:lpstr>
      <vt:lpstr>Power Management</vt:lpstr>
    </vt:vector>
  </TitlesOfParts>
  <Manager>&lt;Content Manager Name Here&gt;</Manager>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Tech·Ed  North America 2009</dc:subject>
  <dc:creator>Kate Gregory</dc:creator>
  <dc:description>Template: Slidework LLC
Formatting:
Event Date: May 11 - 15, 2009
Event Location: Los Angeles, CA
Audience:</dc:description>
  <cp:lastModifiedBy>Kate Gregory</cp:lastModifiedBy>
  <cp:revision>66</cp:revision>
  <dcterms:created xsi:type="dcterms:W3CDTF">2009-10-05T20:06:21Z</dcterms:created>
  <dcterms:modified xsi:type="dcterms:W3CDTF">2009-11-12T00:14:14Z</dcterms:modified>
</cp:coreProperties>
</file>